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76" r:id="rId9"/>
    <p:sldId id="273" r:id="rId10"/>
    <p:sldId id="274" r:id="rId11"/>
    <p:sldId id="275" r:id="rId12"/>
    <p:sldId id="271" r:id="rId13"/>
    <p:sldId id="264" r:id="rId14"/>
    <p:sldId id="270" r:id="rId15"/>
    <p:sldId id="266" r:id="rId16"/>
    <p:sldId id="267" r:id="rId17"/>
    <p:sldId id="268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C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45AE4F-C6BA-4F99-42ED-F9FA256D035D}" v="700" dt="2025-11-23T18:08:02.553"/>
    <p1510:client id="{2354E6DE-035E-7A4E-C6F3-64F0F45403DF}" v="32" dt="2025-11-23T18:29:08.534"/>
    <p1510:client id="{3A97231F-74A5-E443-A414-54F6F785239B}" v="14" dt="2025-11-23T18:26:19.430"/>
    <p1510:client id="{42E5AD7B-266C-396D-F94B-C44BE5494FCD}" v="21" dt="2025-11-23T18:32:25.354"/>
    <p1510:client id="{54967F0C-6F73-14C7-1808-628E18F195C6}" v="607" dt="2025-11-23T19:51:06.201"/>
    <p1510:client id="{66F228BF-E95D-8C67-AA6A-E9F808D6B86F}" v="14" dt="2025-11-23T19:56:51.452"/>
    <p1510:client id="{770CB829-0B50-3595-FD44-27865019C143}" v="922" dt="2025-11-23T01:27:50.114"/>
    <p1510:client id="{BAFB020A-C5C6-139D-BDBF-CF145C6A26E8}" v="43" dt="2025-11-23T13:53:40.588"/>
    <p1510:client id="{C1BCDF4E-2D3A-EDD0-527B-0FCD4196212D}" v="352" dt="2025-11-23T18:23:05.9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E27444-3B54-45AA-A62B-BC8D5F40F43C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39EA82DC-D32C-48A0-93C7-C882752233FD}">
      <dgm:prSet/>
      <dgm:spPr/>
      <dgm:t>
        <a:bodyPr/>
        <a:lstStyle/>
        <a:p>
          <a:r>
            <a:rPr lang="en-US" b="1"/>
            <a:t>RFR Performance Strengths:</a:t>
          </a:r>
          <a:endParaRPr lang="en-US"/>
        </a:p>
      </dgm:t>
    </dgm:pt>
    <dgm:pt modelId="{B83896A9-1141-45B0-ADA5-DD81368CCA6C}" type="parTrans" cxnId="{2FF63288-0261-4D81-A64E-EB21FAED8CCF}">
      <dgm:prSet/>
      <dgm:spPr/>
      <dgm:t>
        <a:bodyPr/>
        <a:lstStyle/>
        <a:p>
          <a:endParaRPr lang="en-US"/>
        </a:p>
      </dgm:t>
    </dgm:pt>
    <dgm:pt modelId="{326FF493-09A9-4989-8AF1-73E3F317708D}" type="sibTrans" cxnId="{2FF63288-0261-4D81-A64E-EB21FAED8CCF}">
      <dgm:prSet/>
      <dgm:spPr/>
      <dgm:t>
        <a:bodyPr/>
        <a:lstStyle/>
        <a:p>
          <a:endParaRPr lang="en-US"/>
        </a:p>
      </dgm:t>
    </dgm:pt>
    <dgm:pt modelId="{A4511525-7C93-4CEF-8E1A-75CB67F01657}">
      <dgm:prSet/>
      <dgm:spPr/>
      <dgm:t>
        <a:bodyPr/>
        <a:lstStyle/>
        <a:p>
          <a:r>
            <a:rPr lang="en-US"/>
            <a:t>• The analysis covered a long, volatile period (2015–2022), split into two sub-periods (P1/P2).</a:t>
          </a:r>
        </a:p>
      </dgm:t>
    </dgm:pt>
    <dgm:pt modelId="{2DACDB1D-5568-4A0D-87DE-D8E3CE699735}" type="parTrans" cxnId="{D1CCC1B4-DAC2-4DF5-A315-77011C288466}">
      <dgm:prSet/>
      <dgm:spPr/>
      <dgm:t>
        <a:bodyPr/>
        <a:lstStyle/>
        <a:p>
          <a:endParaRPr lang="en-US"/>
        </a:p>
      </dgm:t>
    </dgm:pt>
    <dgm:pt modelId="{200BC831-7647-4978-9182-1BB61CC40484}" type="sibTrans" cxnId="{D1CCC1B4-DAC2-4DF5-A315-77011C288466}">
      <dgm:prSet/>
      <dgm:spPr/>
      <dgm:t>
        <a:bodyPr/>
        <a:lstStyle/>
        <a:p>
          <a:endParaRPr lang="en-US"/>
        </a:p>
      </dgm:t>
    </dgm:pt>
    <dgm:pt modelId="{4DABB3A7-B9EE-4469-A392-00B57A3C7739}">
      <dgm:prSet/>
      <dgm:spPr/>
      <dgm:t>
        <a:bodyPr/>
        <a:lstStyle/>
        <a:p>
          <a:r>
            <a:rPr lang="en-US"/>
            <a:t>• RFR achieved generally </a:t>
          </a:r>
          <a:r>
            <a:rPr lang="en-US" b="1"/>
            <a:t>higher prediction accuracy</a:t>
          </a:r>
          <a:r>
            <a:rPr lang="en-US"/>
            <a:t> (lower errors) than LSTM in both periods.</a:t>
          </a:r>
        </a:p>
      </dgm:t>
    </dgm:pt>
    <dgm:pt modelId="{08B91F4B-1CF7-4A41-A473-02855A496458}" type="parTrans" cxnId="{5397B75E-A370-4016-9DCF-0FD0DA40388E}">
      <dgm:prSet/>
      <dgm:spPr/>
      <dgm:t>
        <a:bodyPr/>
        <a:lstStyle/>
        <a:p>
          <a:endParaRPr lang="en-US"/>
        </a:p>
      </dgm:t>
    </dgm:pt>
    <dgm:pt modelId="{8ED39514-66BD-462F-9CC7-52DB08C36F1B}" type="sibTrans" cxnId="{5397B75E-A370-4016-9DCF-0FD0DA40388E}">
      <dgm:prSet/>
      <dgm:spPr/>
      <dgm:t>
        <a:bodyPr/>
        <a:lstStyle/>
        <a:p>
          <a:endParaRPr lang="en-US"/>
        </a:p>
      </dgm:t>
    </dgm:pt>
    <dgm:pt modelId="{86C38027-CEBB-4D10-AF98-7255F51AC735}">
      <dgm:prSet/>
      <dgm:spPr/>
      <dgm:t>
        <a:bodyPr/>
        <a:lstStyle/>
        <a:p>
          <a:r>
            <a:rPr lang="en-US" b="1"/>
            <a:t>The Key Benefit: Explainability</a:t>
          </a:r>
          <a:r>
            <a:rPr lang="en-US"/>
            <a:t>:</a:t>
          </a:r>
        </a:p>
      </dgm:t>
    </dgm:pt>
    <dgm:pt modelId="{58D9609E-7E3B-4C71-84FF-202B041EB74B}" type="parTrans" cxnId="{4EA4EFEB-4B26-4FA4-AF97-7FAD472910FF}">
      <dgm:prSet/>
      <dgm:spPr/>
      <dgm:t>
        <a:bodyPr/>
        <a:lstStyle/>
        <a:p>
          <a:endParaRPr lang="en-US"/>
        </a:p>
      </dgm:t>
    </dgm:pt>
    <dgm:pt modelId="{E7617F9B-86E8-4C00-811A-7BE57206AAEE}" type="sibTrans" cxnId="{4EA4EFEB-4B26-4FA4-AF97-7FAD472910FF}">
      <dgm:prSet/>
      <dgm:spPr/>
      <dgm:t>
        <a:bodyPr/>
        <a:lstStyle/>
        <a:p>
          <a:endParaRPr lang="en-US"/>
        </a:p>
      </dgm:t>
    </dgm:pt>
    <dgm:pt modelId="{C6E89623-F865-446B-B6EB-9ECE10467225}">
      <dgm:prSet/>
      <dgm:spPr/>
      <dgm:t>
        <a:bodyPr/>
        <a:lstStyle/>
        <a:p>
          <a:r>
            <a:rPr lang="en-US"/>
            <a:t>• RFR is not a "black box". It is an ensemble of 500 regression trees.</a:t>
          </a:r>
        </a:p>
      </dgm:t>
    </dgm:pt>
    <dgm:pt modelId="{F4D2F23C-F1AE-479B-8522-AB041DAD5EFD}" type="parTrans" cxnId="{5252BE28-917B-4E0B-BC55-A8005163D02D}">
      <dgm:prSet/>
      <dgm:spPr/>
      <dgm:t>
        <a:bodyPr/>
        <a:lstStyle/>
        <a:p>
          <a:endParaRPr lang="en-US"/>
        </a:p>
      </dgm:t>
    </dgm:pt>
    <dgm:pt modelId="{E34A8275-C316-455B-9C0B-43B96FB22EB4}" type="sibTrans" cxnId="{5252BE28-917B-4E0B-BC55-A8005163D02D}">
      <dgm:prSet/>
      <dgm:spPr/>
      <dgm:t>
        <a:bodyPr/>
        <a:lstStyle/>
        <a:p>
          <a:endParaRPr lang="en-US"/>
        </a:p>
      </dgm:t>
    </dgm:pt>
    <dgm:pt modelId="{84027913-6C77-4477-8D10-3F5B795569ED}">
      <dgm:prSet/>
      <dgm:spPr/>
      <dgm:t>
        <a:bodyPr/>
        <a:lstStyle/>
        <a:p>
          <a:r>
            <a:rPr lang="en-US"/>
            <a:t>• It explicitly provides the </a:t>
          </a:r>
          <a:r>
            <a:rPr lang="en-US" b="1"/>
            <a:t>importance rank of each explanatory variable</a:t>
          </a:r>
          <a:r>
            <a:rPr lang="en-US"/>
            <a:t>, which is crucial for understanding </a:t>
          </a:r>
          <a:r>
            <a:rPr lang="en-US" i="1"/>
            <a:t>why</a:t>
          </a:r>
          <a:r>
            <a:rPr lang="en-US"/>
            <a:t> the price is predicted to move.</a:t>
          </a:r>
        </a:p>
      </dgm:t>
    </dgm:pt>
    <dgm:pt modelId="{EA46E49C-8E45-4D82-B526-075117D77433}" type="parTrans" cxnId="{D82DF5E8-82AC-4092-A46D-2E4C90CE5550}">
      <dgm:prSet/>
      <dgm:spPr/>
      <dgm:t>
        <a:bodyPr/>
        <a:lstStyle/>
        <a:p>
          <a:endParaRPr lang="en-US"/>
        </a:p>
      </dgm:t>
    </dgm:pt>
    <dgm:pt modelId="{7A366825-86C7-4190-ACF8-E7689068B18D}" type="sibTrans" cxnId="{D82DF5E8-82AC-4092-A46D-2E4C90CE5550}">
      <dgm:prSet/>
      <dgm:spPr/>
      <dgm:t>
        <a:bodyPr/>
        <a:lstStyle/>
        <a:p>
          <a:endParaRPr lang="en-US"/>
        </a:p>
      </dgm:t>
    </dgm:pt>
    <dgm:pt modelId="{DC103666-CD2F-441F-8CA9-BA5BF58AB1F8}" type="pres">
      <dgm:prSet presAssocID="{5BE27444-3B54-45AA-A62B-BC8D5F40F43C}" presName="vert0" presStyleCnt="0">
        <dgm:presLayoutVars>
          <dgm:dir/>
          <dgm:animOne val="branch"/>
          <dgm:animLvl val="lvl"/>
        </dgm:presLayoutVars>
      </dgm:prSet>
      <dgm:spPr/>
    </dgm:pt>
    <dgm:pt modelId="{95C573EA-0CEC-4480-A0EB-6A0E196AE683}" type="pres">
      <dgm:prSet presAssocID="{39EA82DC-D32C-48A0-93C7-C882752233FD}" presName="thickLine" presStyleLbl="alignNode1" presStyleIdx="0" presStyleCnt="6"/>
      <dgm:spPr/>
    </dgm:pt>
    <dgm:pt modelId="{D529E0FD-9566-4D79-AEDF-A541509826B0}" type="pres">
      <dgm:prSet presAssocID="{39EA82DC-D32C-48A0-93C7-C882752233FD}" presName="horz1" presStyleCnt="0"/>
      <dgm:spPr/>
    </dgm:pt>
    <dgm:pt modelId="{BF8D320F-C377-4C21-9382-CBE3F6FE8D45}" type="pres">
      <dgm:prSet presAssocID="{39EA82DC-D32C-48A0-93C7-C882752233FD}" presName="tx1" presStyleLbl="revTx" presStyleIdx="0" presStyleCnt="6"/>
      <dgm:spPr/>
    </dgm:pt>
    <dgm:pt modelId="{EE0F8F26-7B88-4F3E-A3BE-86D998F801EF}" type="pres">
      <dgm:prSet presAssocID="{39EA82DC-D32C-48A0-93C7-C882752233FD}" presName="vert1" presStyleCnt="0"/>
      <dgm:spPr/>
    </dgm:pt>
    <dgm:pt modelId="{2BF94E63-F093-42FA-99BF-AAC4D162FBD3}" type="pres">
      <dgm:prSet presAssocID="{A4511525-7C93-4CEF-8E1A-75CB67F01657}" presName="thickLine" presStyleLbl="alignNode1" presStyleIdx="1" presStyleCnt="6"/>
      <dgm:spPr/>
    </dgm:pt>
    <dgm:pt modelId="{97307908-E02A-4E58-A3EA-5B72D606AA10}" type="pres">
      <dgm:prSet presAssocID="{A4511525-7C93-4CEF-8E1A-75CB67F01657}" presName="horz1" presStyleCnt="0"/>
      <dgm:spPr/>
    </dgm:pt>
    <dgm:pt modelId="{793B6816-4644-4DC1-9F07-CD8CB68F761B}" type="pres">
      <dgm:prSet presAssocID="{A4511525-7C93-4CEF-8E1A-75CB67F01657}" presName="tx1" presStyleLbl="revTx" presStyleIdx="1" presStyleCnt="6"/>
      <dgm:spPr/>
    </dgm:pt>
    <dgm:pt modelId="{1A8B214B-FEC0-4FBE-BF4C-78F7690CD2D8}" type="pres">
      <dgm:prSet presAssocID="{A4511525-7C93-4CEF-8E1A-75CB67F01657}" presName="vert1" presStyleCnt="0"/>
      <dgm:spPr/>
    </dgm:pt>
    <dgm:pt modelId="{DE34F12C-9E91-44F3-9F32-CB63F936A37B}" type="pres">
      <dgm:prSet presAssocID="{4DABB3A7-B9EE-4469-A392-00B57A3C7739}" presName="thickLine" presStyleLbl="alignNode1" presStyleIdx="2" presStyleCnt="6"/>
      <dgm:spPr/>
    </dgm:pt>
    <dgm:pt modelId="{B0B8C706-0E92-4490-8642-6B6D136D3EE0}" type="pres">
      <dgm:prSet presAssocID="{4DABB3A7-B9EE-4469-A392-00B57A3C7739}" presName="horz1" presStyleCnt="0"/>
      <dgm:spPr/>
    </dgm:pt>
    <dgm:pt modelId="{DDEDDC91-65D6-4D6C-AF38-A7B92BC923F6}" type="pres">
      <dgm:prSet presAssocID="{4DABB3A7-B9EE-4469-A392-00B57A3C7739}" presName="tx1" presStyleLbl="revTx" presStyleIdx="2" presStyleCnt="6"/>
      <dgm:spPr/>
    </dgm:pt>
    <dgm:pt modelId="{F3128360-924F-4BAB-9D7D-8A1E133415C6}" type="pres">
      <dgm:prSet presAssocID="{4DABB3A7-B9EE-4469-A392-00B57A3C7739}" presName="vert1" presStyleCnt="0"/>
      <dgm:spPr/>
    </dgm:pt>
    <dgm:pt modelId="{DC8F7651-6055-49C8-8FD6-016DA462FF3C}" type="pres">
      <dgm:prSet presAssocID="{86C38027-CEBB-4D10-AF98-7255F51AC735}" presName="thickLine" presStyleLbl="alignNode1" presStyleIdx="3" presStyleCnt="6"/>
      <dgm:spPr/>
    </dgm:pt>
    <dgm:pt modelId="{A94B4C92-4849-40AE-95D4-5D820FAEBAC5}" type="pres">
      <dgm:prSet presAssocID="{86C38027-CEBB-4D10-AF98-7255F51AC735}" presName="horz1" presStyleCnt="0"/>
      <dgm:spPr/>
    </dgm:pt>
    <dgm:pt modelId="{61A60D84-3D77-4193-90BD-7C1CD65374F0}" type="pres">
      <dgm:prSet presAssocID="{86C38027-CEBB-4D10-AF98-7255F51AC735}" presName="tx1" presStyleLbl="revTx" presStyleIdx="3" presStyleCnt="6"/>
      <dgm:spPr/>
    </dgm:pt>
    <dgm:pt modelId="{829BF2CA-F7A1-42F7-9738-269CE7BDB705}" type="pres">
      <dgm:prSet presAssocID="{86C38027-CEBB-4D10-AF98-7255F51AC735}" presName="vert1" presStyleCnt="0"/>
      <dgm:spPr/>
    </dgm:pt>
    <dgm:pt modelId="{E787585D-0635-4659-8781-6CAB1E99F48C}" type="pres">
      <dgm:prSet presAssocID="{C6E89623-F865-446B-B6EB-9ECE10467225}" presName="thickLine" presStyleLbl="alignNode1" presStyleIdx="4" presStyleCnt="6"/>
      <dgm:spPr/>
    </dgm:pt>
    <dgm:pt modelId="{C668077E-3B2B-47AB-BFCD-1A90F21BAD8F}" type="pres">
      <dgm:prSet presAssocID="{C6E89623-F865-446B-B6EB-9ECE10467225}" presName="horz1" presStyleCnt="0"/>
      <dgm:spPr/>
    </dgm:pt>
    <dgm:pt modelId="{0F91FF9E-33C4-4B39-8A32-8B2BCCB8FCDA}" type="pres">
      <dgm:prSet presAssocID="{C6E89623-F865-446B-B6EB-9ECE10467225}" presName="tx1" presStyleLbl="revTx" presStyleIdx="4" presStyleCnt="6"/>
      <dgm:spPr/>
    </dgm:pt>
    <dgm:pt modelId="{2AC3F381-98BC-469B-A0C6-5F0E4F75DE58}" type="pres">
      <dgm:prSet presAssocID="{C6E89623-F865-446B-B6EB-9ECE10467225}" presName="vert1" presStyleCnt="0"/>
      <dgm:spPr/>
    </dgm:pt>
    <dgm:pt modelId="{5E15A85C-1E5C-4557-90C3-5B037EF42756}" type="pres">
      <dgm:prSet presAssocID="{84027913-6C77-4477-8D10-3F5B795569ED}" presName="thickLine" presStyleLbl="alignNode1" presStyleIdx="5" presStyleCnt="6"/>
      <dgm:spPr/>
    </dgm:pt>
    <dgm:pt modelId="{00AE0107-B745-42BF-9A21-1D5615F9DA36}" type="pres">
      <dgm:prSet presAssocID="{84027913-6C77-4477-8D10-3F5B795569ED}" presName="horz1" presStyleCnt="0"/>
      <dgm:spPr/>
    </dgm:pt>
    <dgm:pt modelId="{3C1DC8B7-141B-457D-B47F-1E6B9FBD5F1E}" type="pres">
      <dgm:prSet presAssocID="{84027913-6C77-4477-8D10-3F5B795569ED}" presName="tx1" presStyleLbl="revTx" presStyleIdx="5" presStyleCnt="6"/>
      <dgm:spPr/>
    </dgm:pt>
    <dgm:pt modelId="{52CE30C5-AE25-45A0-B919-599A00EF0D1F}" type="pres">
      <dgm:prSet presAssocID="{84027913-6C77-4477-8D10-3F5B795569ED}" presName="vert1" presStyleCnt="0"/>
      <dgm:spPr/>
    </dgm:pt>
  </dgm:ptLst>
  <dgm:cxnLst>
    <dgm:cxn modelId="{AEEB1421-C44E-4447-9F75-0F3533405313}" type="presOf" srcId="{84027913-6C77-4477-8D10-3F5B795569ED}" destId="{3C1DC8B7-141B-457D-B47F-1E6B9FBD5F1E}" srcOrd="0" destOrd="0" presId="urn:microsoft.com/office/officeart/2008/layout/LinedList"/>
    <dgm:cxn modelId="{5252BE28-917B-4E0B-BC55-A8005163D02D}" srcId="{5BE27444-3B54-45AA-A62B-BC8D5F40F43C}" destId="{C6E89623-F865-446B-B6EB-9ECE10467225}" srcOrd="4" destOrd="0" parTransId="{F4D2F23C-F1AE-479B-8522-AB041DAD5EFD}" sibTransId="{E34A8275-C316-455B-9C0B-43B96FB22EB4}"/>
    <dgm:cxn modelId="{C6552831-1C96-437B-9C84-4B678B3C7A77}" type="presOf" srcId="{86C38027-CEBB-4D10-AF98-7255F51AC735}" destId="{61A60D84-3D77-4193-90BD-7C1CD65374F0}" srcOrd="0" destOrd="0" presId="urn:microsoft.com/office/officeart/2008/layout/LinedList"/>
    <dgm:cxn modelId="{5397B75E-A370-4016-9DCF-0FD0DA40388E}" srcId="{5BE27444-3B54-45AA-A62B-BC8D5F40F43C}" destId="{4DABB3A7-B9EE-4469-A392-00B57A3C7739}" srcOrd="2" destOrd="0" parTransId="{08B91F4B-1CF7-4A41-A473-02855A496458}" sibTransId="{8ED39514-66BD-462F-9CC7-52DB08C36F1B}"/>
    <dgm:cxn modelId="{3490625A-5600-4E98-957C-37E3271F9EE9}" type="presOf" srcId="{5BE27444-3B54-45AA-A62B-BC8D5F40F43C}" destId="{DC103666-CD2F-441F-8CA9-BA5BF58AB1F8}" srcOrd="0" destOrd="0" presId="urn:microsoft.com/office/officeart/2008/layout/LinedList"/>
    <dgm:cxn modelId="{84C6B386-9043-4255-96BF-4ABA6A77F723}" type="presOf" srcId="{4DABB3A7-B9EE-4469-A392-00B57A3C7739}" destId="{DDEDDC91-65D6-4D6C-AF38-A7B92BC923F6}" srcOrd="0" destOrd="0" presId="urn:microsoft.com/office/officeart/2008/layout/LinedList"/>
    <dgm:cxn modelId="{2FF63288-0261-4D81-A64E-EB21FAED8CCF}" srcId="{5BE27444-3B54-45AA-A62B-BC8D5F40F43C}" destId="{39EA82DC-D32C-48A0-93C7-C882752233FD}" srcOrd="0" destOrd="0" parTransId="{B83896A9-1141-45B0-ADA5-DD81368CCA6C}" sibTransId="{326FF493-09A9-4989-8AF1-73E3F317708D}"/>
    <dgm:cxn modelId="{C21BA997-0AC1-4573-A7A5-CA8110985BDB}" type="presOf" srcId="{C6E89623-F865-446B-B6EB-9ECE10467225}" destId="{0F91FF9E-33C4-4B39-8A32-8B2BCCB8FCDA}" srcOrd="0" destOrd="0" presId="urn:microsoft.com/office/officeart/2008/layout/LinedList"/>
    <dgm:cxn modelId="{3E784A9C-7B3B-4FA0-B817-8539C1E8D65A}" type="presOf" srcId="{A4511525-7C93-4CEF-8E1A-75CB67F01657}" destId="{793B6816-4644-4DC1-9F07-CD8CB68F761B}" srcOrd="0" destOrd="0" presId="urn:microsoft.com/office/officeart/2008/layout/LinedList"/>
    <dgm:cxn modelId="{D1CCC1B4-DAC2-4DF5-A315-77011C288466}" srcId="{5BE27444-3B54-45AA-A62B-BC8D5F40F43C}" destId="{A4511525-7C93-4CEF-8E1A-75CB67F01657}" srcOrd="1" destOrd="0" parTransId="{2DACDB1D-5568-4A0D-87DE-D8E3CE699735}" sibTransId="{200BC831-7647-4978-9182-1BB61CC40484}"/>
    <dgm:cxn modelId="{D82DF5E8-82AC-4092-A46D-2E4C90CE5550}" srcId="{5BE27444-3B54-45AA-A62B-BC8D5F40F43C}" destId="{84027913-6C77-4477-8D10-3F5B795569ED}" srcOrd="5" destOrd="0" parTransId="{EA46E49C-8E45-4D82-B526-075117D77433}" sibTransId="{7A366825-86C7-4190-ACF8-E7689068B18D}"/>
    <dgm:cxn modelId="{4EA4EFEB-4B26-4FA4-AF97-7FAD472910FF}" srcId="{5BE27444-3B54-45AA-A62B-BC8D5F40F43C}" destId="{86C38027-CEBB-4D10-AF98-7255F51AC735}" srcOrd="3" destOrd="0" parTransId="{58D9609E-7E3B-4C71-84FF-202B041EB74B}" sibTransId="{E7617F9B-86E8-4C00-811A-7BE57206AAEE}"/>
    <dgm:cxn modelId="{089DB4FC-CE46-4E60-9009-4A762F309F0B}" type="presOf" srcId="{39EA82DC-D32C-48A0-93C7-C882752233FD}" destId="{BF8D320F-C377-4C21-9382-CBE3F6FE8D45}" srcOrd="0" destOrd="0" presId="urn:microsoft.com/office/officeart/2008/layout/LinedList"/>
    <dgm:cxn modelId="{58E2CF2D-A0CB-480E-B421-765CF6A1F9A0}" type="presParOf" srcId="{DC103666-CD2F-441F-8CA9-BA5BF58AB1F8}" destId="{95C573EA-0CEC-4480-A0EB-6A0E196AE683}" srcOrd="0" destOrd="0" presId="urn:microsoft.com/office/officeart/2008/layout/LinedList"/>
    <dgm:cxn modelId="{40205DB2-D5FE-47F3-9A71-5D6B78297181}" type="presParOf" srcId="{DC103666-CD2F-441F-8CA9-BA5BF58AB1F8}" destId="{D529E0FD-9566-4D79-AEDF-A541509826B0}" srcOrd="1" destOrd="0" presId="urn:microsoft.com/office/officeart/2008/layout/LinedList"/>
    <dgm:cxn modelId="{11552D31-C071-4B84-88C2-45E83EFAC7E5}" type="presParOf" srcId="{D529E0FD-9566-4D79-AEDF-A541509826B0}" destId="{BF8D320F-C377-4C21-9382-CBE3F6FE8D45}" srcOrd="0" destOrd="0" presId="urn:microsoft.com/office/officeart/2008/layout/LinedList"/>
    <dgm:cxn modelId="{F5B08D78-FD6D-4406-B7F9-E29818BE975A}" type="presParOf" srcId="{D529E0FD-9566-4D79-AEDF-A541509826B0}" destId="{EE0F8F26-7B88-4F3E-A3BE-86D998F801EF}" srcOrd="1" destOrd="0" presId="urn:microsoft.com/office/officeart/2008/layout/LinedList"/>
    <dgm:cxn modelId="{47F6246C-CAB1-4EC3-8588-9351BC088053}" type="presParOf" srcId="{DC103666-CD2F-441F-8CA9-BA5BF58AB1F8}" destId="{2BF94E63-F093-42FA-99BF-AAC4D162FBD3}" srcOrd="2" destOrd="0" presId="urn:microsoft.com/office/officeart/2008/layout/LinedList"/>
    <dgm:cxn modelId="{42175DA7-4338-44C9-8E61-1984158EFF91}" type="presParOf" srcId="{DC103666-CD2F-441F-8CA9-BA5BF58AB1F8}" destId="{97307908-E02A-4E58-A3EA-5B72D606AA10}" srcOrd="3" destOrd="0" presId="urn:microsoft.com/office/officeart/2008/layout/LinedList"/>
    <dgm:cxn modelId="{F1CF2D7B-72D3-418F-9211-4D8A63E1E67B}" type="presParOf" srcId="{97307908-E02A-4E58-A3EA-5B72D606AA10}" destId="{793B6816-4644-4DC1-9F07-CD8CB68F761B}" srcOrd="0" destOrd="0" presId="urn:microsoft.com/office/officeart/2008/layout/LinedList"/>
    <dgm:cxn modelId="{E510A18F-6515-4F4D-A5B3-859FEAE668FD}" type="presParOf" srcId="{97307908-E02A-4E58-A3EA-5B72D606AA10}" destId="{1A8B214B-FEC0-4FBE-BF4C-78F7690CD2D8}" srcOrd="1" destOrd="0" presId="urn:microsoft.com/office/officeart/2008/layout/LinedList"/>
    <dgm:cxn modelId="{83E5FF78-C354-41B5-9589-35985D05C01C}" type="presParOf" srcId="{DC103666-CD2F-441F-8CA9-BA5BF58AB1F8}" destId="{DE34F12C-9E91-44F3-9F32-CB63F936A37B}" srcOrd="4" destOrd="0" presId="urn:microsoft.com/office/officeart/2008/layout/LinedList"/>
    <dgm:cxn modelId="{EC92C5FE-170E-40E9-A22D-474149594DA7}" type="presParOf" srcId="{DC103666-CD2F-441F-8CA9-BA5BF58AB1F8}" destId="{B0B8C706-0E92-4490-8642-6B6D136D3EE0}" srcOrd="5" destOrd="0" presId="urn:microsoft.com/office/officeart/2008/layout/LinedList"/>
    <dgm:cxn modelId="{31605701-4443-4855-9ABF-8DCBE1F90698}" type="presParOf" srcId="{B0B8C706-0E92-4490-8642-6B6D136D3EE0}" destId="{DDEDDC91-65D6-4D6C-AF38-A7B92BC923F6}" srcOrd="0" destOrd="0" presId="urn:microsoft.com/office/officeart/2008/layout/LinedList"/>
    <dgm:cxn modelId="{26C6E3D4-E425-4DA2-8D30-DC564BB1D3A2}" type="presParOf" srcId="{B0B8C706-0E92-4490-8642-6B6D136D3EE0}" destId="{F3128360-924F-4BAB-9D7D-8A1E133415C6}" srcOrd="1" destOrd="0" presId="urn:microsoft.com/office/officeart/2008/layout/LinedList"/>
    <dgm:cxn modelId="{8B7A387F-92D0-4316-AD2F-5F8932F05D57}" type="presParOf" srcId="{DC103666-CD2F-441F-8CA9-BA5BF58AB1F8}" destId="{DC8F7651-6055-49C8-8FD6-016DA462FF3C}" srcOrd="6" destOrd="0" presId="urn:microsoft.com/office/officeart/2008/layout/LinedList"/>
    <dgm:cxn modelId="{3705A7E5-AB9F-4CF1-B8A8-2C220A41C95E}" type="presParOf" srcId="{DC103666-CD2F-441F-8CA9-BA5BF58AB1F8}" destId="{A94B4C92-4849-40AE-95D4-5D820FAEBAC5}" srcOrd="7" destOrd="0" presId="urn:microsoft.com/office/officeart/2008/layout/LinedList"/>
    <dgm:cxn modelId="{66E6035F-38E5-4864-B326-9042011C02C7}" type="presParOf" srcId="{A94B4C92-4849-40AE-95D4-5D820FAEBAC5}" destId="{61A60D84-3D77-4193-90BD-7C1CD65374F0}" srcOrd="0" destOrd="0" presId="urn:microsoft.com/office/officeart/2008/layout/LinedList"/>
    <dgm:cxn modelId="{1BB806B3-DF91-4A09-8E8B-E09B02576717}" type="presParOf" srcId="{A94B4C92-4849-40AE-95D4-5D820FAEBAC5}" destId="{829BF2CA-F7A1-42F7-9738-269CE7BDB705}" srcOrd="1" destOrd="0" presId="urn:microsoft.com/office/officeart/2008/layout/LinedList"/>
    <dgm:cxn modelId="{81A0CC4A-9BA2-4062-ABAD-31A4CF131FD4}" type="presParOf" srcId="{DC103666-CD2F-441F-8CA9-BA5BF58AB1F8}" destId="{E787585D-0635-4659-8781-6CAB1E99F48C}" srcOrd="8" destOrd="0" presId="urn:microsoft.com/office/officeart/2008/layout/LinedList"/>
    <dgm:cxn modelId="{7AD1D786-F08C-42B8-80F1-B48181C66859}" type="presParOf" srcId="{DC103666-CD2F-441F-8CA9-BA5BF58AB1F8}" destId="{C668077E-3B2B-47AB-BFCD-1A90F21BAD8F}" srcOrd="9" destOrd="0" presId="urn:microsoft.com/office/officeart/2008/layout/LinedList"/>
    <dgm:cxn modelId="{FC65750A-FE7F-4ED4-BA03-FD04FB9A76C6}" type="presParOf" srcId="{C668077E-3B2B-47AB-BFCD-1A90F21BAD8F}" destId="{0F91FF9E-33C4-4B39-8A32-8B2BCCB8FCDA}" srcOrd="0" destOrd="0" presId="urn:microsoft.com/office/officeart/2008/layout/LinedList"/>
    <dgm:cxn modelId="{ED38CB69-42AA-439B-B423-54A87A0DD30D}" type="presParOf" srcId="{C668077E-3B2B-47AB-BFCD-1A90F21BAD8F}" destId="{2AC3F381-98BC-469B-A0C6-5F0E4F75DE58}" srcOrd="1" destOrd="0" presId="urn:microsoft.com/office/officeart/2008/layout/LinedList"/>
    <dgm:cxn modelId="{A44FE962-01C3-4751-8727-83937AAEB061}" type="presParOf" srcId="{DC103666-CD2F-441F-8CA9-BA5BF58AB1F8}" destId="{5E15A85C-1E5C-4557-90C3-5B037EF42756}" srcOrd="10" destOrd="0" presId="urn:microsoft.com/office/officeart/2008/layout/LinedList"/>
    <dgm:cxn modelId="{07D86E40-FADE-40C7-9209-18F3453D460A}" type="presParOf" srcId="{DC103666-CD2F-441F-8CA9-BA5BF58AB1F8}" destId="{00AE0107-B745-42BF-9A21-1D5615F9DA36}" srcOrd="11" destOrd="0" presId="urn:microsoft.com/office/officeart/2008/layout/LinedList"/>
    <dgm:cxn modelId="{CCA9186C-56E3-4CEA-B1FD-710C679C726E}" type="presParOf" srcId="{00AE0107-B745-42BF-9A21-1D5615F9DA36}" destId="{3C1DC8B7-141B-457D-B47F-1E6B9FBD5F1E}" srcOrd="0" destOrd="0" presId="urn:microsoft.com/office/officeart/2008/layout/LinedList"/>
    <dgm:cxn modelId="{E0AF7D51-B0EA-4468-9A49-8143DAF95769}" type="presParOf" srcId="{00AE0107-B745-42BF-9A21-1D5615F9DA36}" destId="{52CE30C5-AE25-45A0-B919-599A00EF0D1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C573EA-0CEC-4480-A0EB-6A0E196AE683}">
      <dsp:nvSpPr>
        <dsp:cNvPr id="0" name=""/>
        <dsp:cNvSpPr/>
      </dsp:nvSpPr>
      <dsp:spPr>
        <a:xfrm>
          <a:off x="0" y="1726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8D320F-C377-4C21-9382-CBE3F6FE8D45}">
      <dsp:nvSpPr>
        <dsp:cNvPr id="0" name=""/>
        <dsp:cNvSpPr/>
      </dsp:nvSpPr>
      <dsp:spPr>
        <a:xfrm>
          <a:off x="0" y="1726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RFR Performance Strengths:</a:t>
          </a:r>
          <a:endParaRPr lang="en-US" sz="1200" kern="1200"/>
        </a:p>
      </dsp:txBody>
      <dsp:txXfrm>
        <a:off x="0" y="1726"/>
        <a:ext cx="5315188" cy="588605"/>
      </dsp:txXfrm>
    </dsp:sp>
    <dsp:sp modelId="{2BF94E63-F093-42FA-99BF-AAC4D162FBD3}">
      <dsp:nvSpPr>
        <dsp:cNvPr id="0" name=""/>
        <dsp:cNvSpPr/>
      </dsp:nvSpPr>
      <dsp:spPr>
        <a:xfrm>
          <a:off x="0" y="590331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3B6816-4644-4DC1-9F07-CD8CB68F761B}">
      <dsp:nvSpPr>
        <dsp:cNvPr id="0" name=""/>
        <dsp:cNvSpPr/>
      </dsp:nvSpPr>
      <dsp:spPr>
        <a:xfrm>
          <a:off x="0" y="590331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The analysis covered a long, volatile period (2015–2022), split into two sub-periods (P1/P2).</a:t>
          </a:r>
        </a:p>
      </dsp:txBody>
      <dsp:txXfrm>
        <a:off x="0" y="590331"/>
        <a:ext cx="5315188" cy="588605"/>
      </dsp:txXfrm>
    </dsp:sp>
    <dsp:sp modelId="{DE34F12C-9E91-44F3-9F32-CB63F936A37B}">
      <dsp:nvSpPr>
        <dsp:cNvPr id="0" name=""/>
        <dsp:cNvSpPr/>
      </dsp:nvSpPr>
      <dsp:spPr>
        <a:xfrm>
          <a:off x="0" y="1178936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DDC91-65D6-4D6C-AF38-A7B92BC923F6}">
      <dsp:nvSpPr>
        <dsp:cNvPr id="0" name=""/>
        <dsp:cNvSpPr/>
      </dsp:nvSpPr>
      <dsp:spPr>
        <a:xfrm>
          <a:off x="0" y="1178936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RFR achieved generally </a:t>
          </a:r>
          <a:r>
            <a:rPr lang="en-US" sz="1200" b="1" kern="1200"/>
            <a:t>higher prediction accuracy</a:t>
          </a:r>
          <a:r>
            <a:rPr lang="en-US" sz="1200" kern="1200"/>
            <a:t> (lower errors) than LSTM in both periods.</a:t>
          </a:r>
        </a:p>
      </dsp:txBody>
      <dsp:txXfrm>
        <a:off x="0" y="1178936"/>
        <a:ext cx="5315188" cy="588605"/>
      </dsp:txXfrm>
    </dsp:sp>
    <dsp:sp modelId="{DC8F7651-6055-49C8-8FD6-016DA462FF3C}">
      <dsp:nvSpPr>
        <dsp:cNvPr id="0" name=""/>
        <dsp:cNvSpPr/>
      </dsp:nvSpPr>
      <dsp:spPr>
        <a:xfrm>
          <a:off x="0" y="1767541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A60D84-3D77-4193-90BD-7C1CD65374F0}">
      <dsp:nvSpPr>
        <dsp:cNvPr id="0" name=""/>
        <dsp:cNvSpPr/>
      </dsp:nvSpPr>
      <dsp:spPr>
        <a:xfrm>
          <a:off x="0" y="1767541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/>
            <a:t>The Key Benefit: Explainability</a:t>
          </a:r>
          <a:r>
            <a:rPr lang="en-US" sz="1200" kern="1200"/>
            <a:t>:</a:t>
          </a:r>
        </a:p>
      </dsp:txBody>
      <dsp:txXfrm>
        <a:off x="0" y="1767541"/>
        <a:ext cx="5315188" cy="588605"/>
      </dsp:txXfrm>
    </dsp:sp>
    <dsp:sp modelId="{E787585D-0635-4659-8781-6CAB1E99F48C}">
      <dsp:nvSpPr>
        <dsp:cNvPr id="0" name=""/>
        <dsp:cNvSpPr/>
      </dsp:nvSpPr>
      <dsp:spPr>
        <a:xfrm>
          <a:off x="0" y="2356146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91FF9E-33C4-4B39-8A32-8B2BCCB8FCDA}">
      <dsp:nvSpPr>
        <dsp:cNvPr id="0" name=""/>
        <dsp:cNvSpPr/>
      </dsp:nvSpPr>
      <dsp:spPr>
        <a:xfrm>
          <a:off x="0" y="2356146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RFR is not a "black box". It is an ensemble of 500 regression trees.</a:t>
          </a:r>
        </a:p>
      </dsp:txBody>
      <dsp:txXfrm>
        <a:off x="0" y="2356146"/>
        <a:ext cx="5315188" cy="588605"/>
      </dsp:txXfrm>
    </dsp:sp>
    <dsp:sp modelId="{5E15A85C-1E5C-4557-90C3-5B037EF42756}">
      <dsp:nvSpPr>
        <dsp:cNvPr id="0" name=""/>
        <dsp:cNvSpPr/>
      </dsp:nvSpPr>
      <dsp:spPr>
        <a:xfrm>
          <a:off x="0" y="2944751"/>
          <a:ext cx="5315188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DC8B7-141B-457D-B47F-1E6B9FBD5F1E}">
      <dsp:nvSpPr>
        <dsp:cNvPr id="0" name=""/>
        <dsp:cNvSpPr/>
      </dsp:nvSpPr>
      <dsp:spPr>
        <a:xfrm>
          <a:off x="0" y="2944751"/>
          <a:ext cx="5315188" cy="5886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• It explicitly provides the </a:t>
          </a:r>
          <a:r>
            <a:rPr lang="en-US" sz="1200" b="1" kern="1200"/>
            <a:t>importance rank of each explanatory variable</a:t>
          </a:r>
          <a:r>
            <a:rPr lang="en-US" sz="1200" kern="1200"/>
            <a:t>, which is crucial for understanding </a:t>
          </a:r>
          <a:r>
            <a:rPr lang="en-US" sz="1200" i="1" kern="1200"/>
            <a:t>why</a:t>
          </a:r>
          <a:r>
            <a:rPr lang="en-US" sz="1200" kern="1200"/>
            <a:t> the price is predicted to move.</a:t>
          </a:r>
        </a:p>
      </dsp:txBody>
      <dsp:txXfrm>
        <a:off x="0" y="2944751"/>
        <a:ext cx="5315188" cy="588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10.mp3>
</file>

<file path=ppt/media/media11.mp3>
</file>

<file path=ppt/media/media12.mp3>
</file>

<file path=ppt/media/media13.mp3>
</file>

<file path=ppt/media/media14.mp3>
</file>

<file path=ppt/media/media15.mp3>
</file>

<file path=ppt/media/media16.mp3>
</file>

<file path=ppt/media/media2.m4a>
</file>

<file path=ppt/media/media3.m4a>
</file>

<file path=ppt/media/media4.m4a>
</file>

<file path=ppt/media/media5.m4a>
</file>

<file path=ppt/media/media6.mp3>
</file>

<file path=ppt/media/media7.mp3>
</file>

<file path=ppt/media/media8.mp3>
</file>

<file path=ppt/media/media9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1400"/>
            </a:lvl2pPr>
            <a:lvl3pPr marL="914400" indent="0" algn="ctr">
              <a:buNone/>
              <a:defRPr sz="1400"/>
            </a:lvl3pPr>
            <a:lvl4pPr marL="1371600" indent="0" algn="ctr">
              <a:buNone/>
              <a:defRPr sz="1400"/>
            </a:lvl4pPr>
            <a:lvl5pPr marL="1828800" indent="0" algn="ctr">
              <a:buNone/>
              <a:defRPr sz="1400"/>
            </a:lvl5pPr>
            <a:lvl6pPr marL="2286000" indent="0" algn="ctr">
              <a:buNone/>
              <a:defRPr sz="1400"/>
            </a:lvl6pPr>
            <a:lvl7pPr marL="2743200" indent="0" algn="ctr">
              <a:buNone/>
              <a:defRPr sz="1400"/>
            </a:lvl7pPr>
            <a:lvl8pPr marL="3200400" indent="0" algn="ctr">
              <a:buNone/>
              <a:defRPr sz="1400"/>
            </a:lvl8pPr>
            <a:lvl9pPr marL="3657600" indent="0" algn="ctr">
              <a:buNone/>
              <a:defRPr sz="1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8949A-688B-4AED-AA8E-F203BA3310F5}" type="datetimeFigureOut">
              <a:rPr lang="en-US" dirty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77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F30231-6059-4AF0-B828-13FEB68C6E43}" type="datetimeFigureOut">
              <a:rPr lang="en-US" dirty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6E087-9EB9-42E7-B62A-9B8FE3556101}" type="datetimeFigureOut">
              <a:rPr lang="en-US" dirty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031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C57B2A-1291-46F4-B4CC-8BAFDF935B56}" type="datetimeFigureOut">
              <a:rPr lang="en-US" dirty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150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6B3B4-A63D-42FA-B9D1-41D36384F384}" type="datetimeFigureOut">
              <a:rPr lang="en-US" dirty="0"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146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F0803-F60A-46DD-B88E-307855619A34}" type="datetimeFigureOut">
              <a:rPr lang="en-US" dirty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9844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B4245-B7F0-48F5-9A59-408A637F0829}" type="datetimeFigureOut">
              <a:rPr lang="en-US" dirty="0"/>
              <a:t>11/24/2025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21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9FBFC-AFD0-49F7-9AAB-86AF5F4471C2}" type="datetimeFigureOut">
              <a:rPr lang="en-US" dirty="0"/>
              <a:t>11/24/2025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537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AEFA3-A6B6-4916-BD87-2F7F0B6DE4AC}" type="datetimeFigureOut">
              <a:rPr lang="en-US" dirty="0"/>
              <a:t>11/24/2025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222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928FE2-E902-4B86-B2C7-4AE6B54CDB70}" type="datetimeFigureOut">
              <a:rPr lang="en-US" dirty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864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74E58-F253-4E0F-B41E-2DC0E51ABEA1}" type="datetimeFigureOut">
              <a:rPr lang="en-US" dirty="0"/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08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/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/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/>
              <a:ahLst/>
              <a:cxnLst/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/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/>
              <a:ahLst/>
              <a:cxnLst/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/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/>
              <a:ahLst/>
              <a:cxnLst/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/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/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/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/>
              <a:ahLst/>
              <a:cxnLst/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/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/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/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/>
              <a:ahLst/>
              <a:cxnLst/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/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/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/>
              <a:ahLst/>
              <a:cxnLst/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/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/>
              <a:ahLst/>
              <a:cxnLst/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/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/>
              <a:ahLst/>
              <a:cxnLst/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/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/>
              <a:ahLst/>
              <a:cxnLst/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/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/>
              <a:ahLst/>
              <a:cxnLst/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/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/>
              <a:ahLst/>
              <a:cxnLst/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/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/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/>
              <a:ahLst/>
              <a:cxnLst/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/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/>
              <a:ahLst/>
              <a:cxnLst/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/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/>
              <a:ahLst/>
              <a:cxnLst/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/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/>
              <a:ahLst/>
              <a:cxnLst/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/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/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/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/>
              <a:ahLst/>
              <a:cxnLst/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/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/>
              <a:ahLst/>
              <a:cxnLst/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/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/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/>
              <a:ahLst/>
              <a:cxnLst/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/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/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/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/>
              <a:ahLst/>
              <a:cxnLst/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/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/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/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/>
              <a:ahLst/>
              <a:cxnLst/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/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/>
              <a:ahLst/>
              <a:cxnLst/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/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/>
              <a:ahLst/>
              <a:cxnLst/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/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/>
              <a:ahLst/>
              <a:cxnLst/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/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/>
              <a:ahLst/>
              <a:cxnLst/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/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/>
              <a:ahLst/>
              <a:cxnLst/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/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/>
              <a:ahLst/>
              <a:cxnLst/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/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/>
              <a:ahLst/>
              <a:cxnLst/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/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/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/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/>
              <a:ahLst/>
              <a:cxnLst/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/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/>
              <a:ahLst/>
              <a:cxnLst/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/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/>
              <a:ahLst/>
              <a:cxnLst/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/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/>
              <a:ahLst/>
              <a:cxnLst/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/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/>
              <a:ahLst/>
              <a:cxnLst/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/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/>
              <a:ahLst/>
              <a:cxnLst/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/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/>
              <a:ahLst/>
              <a:cxnLst/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/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/>
              <a:ahLst/>
              <a:cxnLst/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/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/>
              <a:ahLst/>
              <a:cxnLst/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/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/>
              <a:ahLst/>
              <a:cxnLst/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/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/>
              <a:ahLst/>
              <a:cxnLst/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/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/>
              <a:ahLst/>
              <a:cxnLst/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/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/>
              <a:ahLst/>
              <a:cxnLst/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/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/>
              <a:ahLst/>
              <a:cxnLst/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0F082710-245A-48CB-A5F6-8BB1DF6AB298}" type="datetimeFigureOut">
              <a:rPr lang="en-US" dirty="0"/>
              <a:pPr/>
              <a:t>11/24/2025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24578CCF-2EC4-44CB-A694-F6F6E59A398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233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176">
          <p15:clr>
            <a:srgbClr val="F26B43"/>
          </p15:clr>
        </p15:guide>
        <p15:guide id="2" pos="6792">
          <p15:clr>
            <a:srgbClr val="F26B43"/>
          </p15:clr>
        </p15:guide>
        <p15:guide id="3" pos="3720">
          <p15:clr>
            <a:srgbClr val="F26B43"/>
          </p15:clr>
        </p15:guide>
        <p15:guide id="4" orient="horz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p3"/><Relationship Id="rId1" Type="http://schemas.microsoft.com/office/2007/relationships/media" Target="../media/media8.mp3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p3"/><Relationship Id="rId1" Type="http://schemas.microsoft.com/office/2007/relationships/media" Target="../media/media11.mp3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4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p3"/><Relationship Id="rId1" Type="http://schemas.microsoft.com/office/2007/relationships/media" Target="../media/media14.mp3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p3"/><Relationship Id="rId1" Type="http://schemas.microsoft.com/office/2007/relationships/media" Target="../media/media15.mp3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p3"/><Relationship Id="rId1" Type="http://schemas.microsoft.com/office/2007/relationships/media" Target="../media/media16.mp3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7C9B7-C072-B498-3FC8-AF2180598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00184" y="-635628"/>
            <a:ext cx="6894576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4800">
                <a:latin typeface="Arial"/>
                <a:cs typeface="Arial"/>
              </a:rPr>
              <a:t>Analysis of Bitcoin Price Prediction Using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48138A-381A-107F-7682-51E086E43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4296" y="3428794"/>
            <a:ext cx="6894576" cy="1572768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en-US" sz="1200"/>
              <a:t>Junwei Chen</a:t>
            </a:r>
          </a:p>
          <a:p>
            <a:pPr algn="l"/>
            <a:r>
              <a:rPr lang="en-US" sz="1200"/>
              <a:t>Graduate School of Economics, Kobe University</a:t>
            </a:r>
          </a:p>
          <a:p>
            <a:pPr algn="l"/>
            <a:r>
              <a:rPr lang="en-US" sz="1200"/>
              <a:t>Journal of Risk and Financial Management (JRFM), Vol 16(1), Article 5</a:t>
            </a:r>
          </a:p>
          <a:p>
            <a:pPr algn="l"/>
            <a:r>
              <a:rPr lang="en-US" sz="1200"/>
              <a:t>January 2023</a:t>
            </a:r>
          </a:p>
          <a:p>
            <a:pPr algn="l"/>
            <a:endParaRPr lang="en-US" sz="1200"/>
          </a:p>
          <a:p>
            <a:pPr algn="l"/>
            <a:r>
              <a:rPr lang="en-US" sz="1200"/>
              <a:t>Presenters: Nithin Sunil, Huan Yang and Ognjen Davidovic</a:t>
            </a:r>
          </a:p>
        </p:txBody>
      </p:sp>
      <p:pic>
        <p:nvPicPr>
          <p:cNvPr id="5" name="Picture 4" descr="B sign on figures">
            <a:extLst>
              <a:ext uri="{FF2B5EF4-FFF2-40B4-BE49-F238E27FC236}">
                <a16:creationId xmlns:a16="http://schemas.microsoft.com/office/drawing/2014/main" id="{E6BDD8AE-1D71-1363-1200-63ADC72750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261" r="33617" b="-1"/>
          <a:stretch>
            <a:fillRect/>
          </a:stretch>
        </p:blipFill>
        <p:spPr>
          <a:xfrm>
            <a:off x="20" y="10"/>
            <a:ext cx="4049786" cy="6857990"/>
          </a:xfrm>
          <a:custGeom>
            <a:avLst/>
            <a:gdLst/>
            <a:ahLst/>
            <a:cxnLst/>
            <a:rect l="l" t="t" r="r" b="b"/>
            <a:pathLst>
              <a:path w="4049806" h="6858000">
                <a:moveTo>
                  <a:pt x="0" y="0"/>
                </a:moveTo>
                <a:lnTo>
                  <a:pt x="4018525" y="0"/>
                </a:lnTo>
                <a:lnTo>
                  <a:pt x="4019816" y="10931"/>
                </a:lnTo>
                <a:cubicBezTo>
                  <a:pt x="4034945" y="94836"/>
                  <a:pt x="4032275" y="179884"/>
                  <a:pt x="4036343" y="264297"/>
                </a:cubicBezTo>
                <a:cubicBezTo>
                  <a:pt x="4041301" y="367652"/>
                  <a:pt x="4035072" y="471135"/>
                  <a:pt x="4032911" y="574617"/>
                </a:cubicBezTo>
                <a:cubicBezTo>
                  <a:pt x="4031004" y="662717"/>
                  <a:pt x="4022232" y="750690"/>
                  <a:pt x="4025029" y="838916"/>
                </a:cubicBezTo>
                <a:cubicBezTo>
                  <a:pt x="4025029" y="841968"/>
                  <a:pt x="4025029" y="845019"/>
                  <a:pt x="4025029" y="848070"/>
                </a:cubicBezTo>
                <a:cubicBezTo>
                  <a:pt x="4017020" y="945068"/>
                  <a:pt x="4017020" y="1042576"/>
                  <a:pt x="4025029" y="1139574"/>
                </a:cubicBezTo>
                <a:cubicBezTo>
                  <a:pt x="4027609" y="1179950"/>
                  <a:pt x="4026885" y="1220466"/>
                  <a:pt x="4022868" y="1260728"/>
                </a:cubicBezTo>
                <a:cubicBezTo>
                  <a:pt x="4019054" y="1311960"/>
                  <a:pt x="4006849" y="1364083"/>
                  <a:pt x="4015621" y="1414934"/>
                </a:cubicBezTo>
                <a:cubicBezTo>
                  <a:pt x="4021367" y="1456784"/>
                  <a:pt x="4024558" y="1498940"/>
                  <a:pt x="4025156" y="1541172"/>
                </a:cubicBezTo>
                <a:cubicBezTo>
                  <a:pt x="4029478" y="1635755"/>
                  <a:pt x="4025283" y="1730847"/>
                  <a:pt x="4023757" y="1825685"/>
                </a:cubicBezTo>
                <a:cubicBezTo>
                  <a:pt x="4021850" y="1936286"/>
                  <a:pt x="4024647" y="2046634"/>
                  <a:pt x="4015748" y="2157235"/>
                </a:cubicBezTo>
                <a:cubicBezTo>
                  <a:pt x="4010790" y="2246581"/>
                  <a:pt x="4010790" y="2336130"/>
                  <a:pt x="4015748" y="2425476"/>
                </a:cubicBezTo>
                <a:cubicBezTo>
                  <a:pt x="4018164" y="2507473"/>
                  <a:pt x="4030495" y="2588454"/>
                  <a:pt x="4028461" y="2671214"/>
                </a:cubicBezTo>
                <a:cubicBezTo>
                  <a:pt x="4026046" y="2767832"/>
                  <a:pt x="4014604" y="2863940"/>
                  <a:pt x="4018164" y="2960685"/>
                </a:cubicBezTo>
                <a:cubicBezTo>
                  <a:pt x="4019816" y="3006832"/>
                  <a:pt x="4019944" y="3052980"/>
                  <a:pt x="4020961" y="3099127"/>
                </a:cubicBezTo>
                <a:cubicBezTo>
                  <a:pt x="4021978" y="3154682"/>
                  <a:pt x="4032021" y="3210110"/>
                  <a:pt x="4026427" y="3265665"/>
                </a:cubicBezTo>
                <a:cubicBezTo>
                  <a:pt x="4017147" y="3358087"/>
                  <a:pt x="3993120" y="3448857"/>
                  <a:pt x="4008121" y="3543567"/>
                </a:cubicBezTo>
                <a:cubicBezTo>
                  <a:pt x="4016384" y="3595690"/>
                  <a:pt x="4025791" y="3647940"/>
                  <a:pt x="4030495" y="3700571"/>
                </a:cubicBezTo>
                <a:cubicBezTo>
                  <a:pt x="4034690" y="3747608"/>
                  <a:pt x="4045369" y="3795408"/>
                  <a:pt x="4037233" y="3842191"/>
                </a:cubicBezTo>
                <a:cubicBezTo>
                  <a:pt x="4030368" y="3882237"/>
                  <a:pt x="4034055" y="3922282"/>
                  <a:pt x="4028715" y="3962327"/>
                </a:cubicBezTo>
                <a:cubicBezTo>
                  <a:pt x="4021723" y="4014831"/>
                  <a:pt x="4017910" y="4068352"/>
                  <a:pt x="4012697" y="4121111"/>
                </a:cubicBezTo>
                <a:cubicBezTo>
                  <a:pt x="4007866" y="4169038"/>
                  <a:pt x="4004307" y="4216838"/>
                  <a:pt x="4017020" y="4261841"/>
                </a:cubicBezTo>
                <a:cubicBezTo>
                  <a:pt x="4048039" y="4375112"/>
                  <a:pt x="4031004" y="4487748"/>
                  <a:pt x="4019308" y="4600257"/>
                </a:cubicBezTo>
                <a:cubicBezTo>
                  <a:pt x="4013587" y="4655049"/>
                  <a:pt x="4005197" y="4712765"/>
                  <a:pt x="4017910" y="4762853"/>
                </a:cubicBezTo>
                <a:cubicBezTo>
                  <a:pt x="4041428" y="4851716"/>
                  <a:pt x="4022995" y="4936764"/>
                  <a:pt x="4012824" y="5021432"/>
                </a:cubicBezTo>
                <a:cubicBezTo>
                  <a:pt x="4002654" y="5106099"/>
                  <a:pt x="4000239" y="5189495"/>
                  <a:pt x="4018037" y="5272637"/>
                </a:cubicBezTo>
                <a:cubicBezTo>
                  <a:pt x="4030495" y="5331116"/>
                  <a:pt x="4030495" y="5390612"/>
                  <a:pt x="4032021" y="5449600"/>
                </a:cubicBezTo>
                <a:cubicBezTo>
                  <a:pt x="4032911" y="5486339"/>
                  <a:pt x="4019308" y="5523842"/>
                  <a:pt x="4010282" y="5560582"/>
                </a:cubicBezTo>
                <a:cubicBezTo>
                  <a:pt x="3994009" y="5626943"/>
                  <a:pt x="3988162" y="5694321"/>
                  <a:pt x="4010282" y="5759029"/>
                </a:cubicBezTo>
                <a:cubicBezTo>
                  <a:pt x="4040793" y="5848655"/>
                  <a:pt x="4058336" y="5938407"/>
                  <a:pt x="4045623" y="6033117"/>
                </a:cubicBezTo>
                <a:cubicBezTo>
                  <a:pt x="4038377" y="6091724"/>
                  <a:pt x="4036597" y="6151347"/>
                  <a:pt x="4025664" y="6209190"/>
                </a:cubicBezTo>
                <a:cubicBezTo>
                  <a:pt x="4007358" y="6304790"/>
                  <a:pt x="4013841" y="6399882"/>
                  <a:pt x="4028461" y="6494211"/>
                </a:cubicBezTo>
                <a:cubicBezTo>
                  <a:pt x="4038542" y="6573081"/>
                  <a:pt x="4039610" y="6652829"/>
                  <a:pt x="4031639" y="6731941"/>
                </a:cubicBezTo>
                <a:lnTo>
                  <a:pt x="402291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New Recording">
            <a:hlinkClick r:id="" action="ppaction://media"/>
            <a:extLst>
              <a:ext uri="{FF2B5EF4-FFF2-40B4-BE49-F238E27FC236}">
                <a16:creationId xmlns:a16="http://schemas.microsoft.com/office/drawing/2014/main" id="{FC956166-F824-0B35-60AF-D059015417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3208" y="109949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289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388ED-D50F-1C17-5035-712526A0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241" y="223974"/>
            <a:ext cx="9634011" cy="1325563"/>
          </a:xfrm>
        </p:spPr>
        <p:txBody>
          <a:bodyPr/>
          <a:lstStyle/>
          <a:p>
            <a:r>
              <a:rPr lang="en-US">
                <a:solidFill>
                  <a:srgbClr val="323232"/>
                </a:solidFill>
                <a:ea typeface="+mj-lt"/>
                <a:cs typeface="+mj-lt"/>
              </a:rPr>
              <a:t>Relation to Project: Benchmarking Our Architecture 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6FA46D-ED8E-6125-0769-01C3D545C4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D8CC8-AC3A-4E19-9834-EC165205CECC}" type="datetime1"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D5F1F1-4124-B14A-5375-DC6A6E42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0391E-E1D9-27B2-14CA-15D9CEE39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10</a:t>
            </a:fld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B1A09F85-EF68-953E-3EF7-7A8EEA99A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1484940"/>
              </p:ext>
            </p:extLst>
          </p:nvPr>
        </p:nvGraphicFramePr>
        <p:xfrm>
          <a:off x="1306286" y="2510517"/>
          <a:ext cx="8810325" cy="23127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36775">
                  <a:extLst>
                    <a:ext uri="{9D8B030D-6E8A-4147-A177-3AD203B41FA5}">
                      <a16:colId xmlns:a16="http://schemas.microsoft.com/office/drawing/2014/main" val="2108829464"/>
                    </a:ext>
                  </a:extLst>
                </a:gridCol>
                <a:gridCol w="2936775">
                  <a:extLst>
                    <a:ext uri="{9D8B030D-6E8A-4147-A177-3AD203B41FA5}">
                      <a16:colId xmlns:a16="http://schemas.microsoft.com/office/drawing/2014/main" val="3242163104"/>
                    </a:ext>
                  </a:extLst>
                </a:gridCol>
                <a:gridCol w="2936775">
                  <a:extLst>
                    <a:ext uri="{9D8B030D-6E8A-4147-A177-3AD203B41FA5}">
                      <a16:colId xmlns:a16="http://schemas.microsoft.com/office/drawing/2014/main" val="447533243"/>
                    </a:ext>
                  </a:extLst>
                </a:gridCol>
              </a:tblGrid>
              <a:tr h="521368"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Chen (2023)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Our Proposal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650802"/>
                  </a:ext>
                </a:extLst>
              </a:tr>
              <a:tr h="534736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Features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47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13(</a:t>
                      </a: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</a:rPr>
                        <a:t>Bitcoin Open &amp; high...</a:t>
                      </a: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)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2473726"/>
                  </a:ext>
                </a:extLst>
              </a:tr>
              <a:tr h="61494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baseline="0" noProof="0">
                          <a:solidFill>
                            <a:schemeClr val="tx1"/>
                          </a:solidFill>
                          <a:latin typeface="Avenir Next LT Pro"/>
                        </a:rPr>
                        <a:t>models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2 (RF, LSTM)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5(ARIMA, LSTM...)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0074863"/>
                  </a:ext>
                </a:extLst>
              </a:tr>
              <a:tr h="64168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Validation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Single Split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tx1"/>
                          </a:solidFill>
                          <a:latin typeface="Avenir Next LT Pro"/>
                        </a:rPr>
                        <a:t>Time-Series K-Fold</a:t>
                      </a:r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964312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4BBDB734-EE42-17DE-A4BB-79BE2FB8B0DD}"/>
              </a:ext>
            </a:extLst>
          </p:cNvPr>
          <p:cNvSpPr txBox="1"/>
          <p:nvPr/>
        </p:nvSpPr>
        <p:spPr>
          <a:xfrm>
            <a:off x="1303063" y="1933049"/>
            <a:ext cx="675105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"Head-to-Head" Comparison Table</a:t>
            </a:r>
            <a:endParaRPr lang="en-US"/>
          </a:p>
        </p:txBody>
      </p:sp>
      <p:pic>
        <p:nvPicPr>
          <p:cNvPr id="4" name="ElevenLabs_2025-11-23T19_34_50_Huan-2_ivc_sp93_s90_sb100_se5_b_m2">
            <a:hlinkClick r:id="" action="ppaction://media"/>
            <a:extLst>
              <a:ext uri="{FF2B5EF4-FFF2-40B4-BE49-F238E27FC236}">
                <a16:creationId xmlns:a16="http://schemas.microsoft.com/office/drawing/2014/main" id="{D278DDED-C7CF-1E4C-DC8F-E8E26C717B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33972" y="228907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77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B41DB-E811-1363-B53A-2E9BD64BE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366849"/>
            <a:ext cx="9634011" cy="1325563"/>
          </a:xfrm>
        </p:spPr>
        <p:txBody>
          <a:bodyPr/>
          <a:lstStyle/>
          <a:p>
            <a:r>
              <a:rPr lang="en-US">
                <a:solidFill>
                  <a:srgbClr val="323232"/>
                </a:solidFill>
                <a:ea typeface="+mj-lt"/>
                <a:cs typeface="+mj-lt"/>
              </a:rPr>
              <a:t>Insights &amp; Adopted Methodologies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1C381-891A-71DD-9503-9FDFADC7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EF4A3-FF11-4B73-98CD-FFD7BED197EA}" type="datetime1"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AF5C2B-F0E5-2754-5E62-D91ED7D07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0B6E1C-9BEF-0B9B-310B-A356E2CD9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11</a:t>
            </a:fld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11590C-DBE7-F49E-44A3-955EEE430372}"/>
              </a:ext>
            </a:extLst>
          </p:cNvPr>
          <p:cNvSpPr txBox="1"/>
          <p:nvPr/>
        </p:nvSpPr>
        <p:spPr>
          <a:xfrm>
            <a:off x="1109579" y="1564105"/>
            <a:ext cx="3703052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Inspiration:</a:t>
            </a:r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Structural Decoupling: Discovery that Bitcoin shifted from (NASDAQ) to Global/Asian markets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Metric Utility</a:t>
            </a:r>
            <a:r>
              <a:rPr lang="en-US" b="1">
                <a:ea typeface="+mn-lt"/>
                <a:cs typeface="+mn-lt"/>
              </a:rPr>
              <a:t>:</a:t>
            </a:r>
            <a:r>
              <a:rPr lang="en-US">
                <a:ea typeface="+mn-lt"/>
                <a:cs typeface="+mn-lt"/>
              </a:rPr>
              <a:t> Finding that "Directional Accuracy" 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Model Limitations</a:t>
            </a:r>
            <a:r>
              <a:rPr lang="en-US" b="1">
                <a:ea typeface="+mn-lt"/>
                <a:cs typeface="+mn-lt"/>
              </a:rPr>
              <a:t>:</a:t>
            </a:r>
            <a:r>
              <a:rPr lang="en-US">
                <a:ea typeface="+mn-lt"/>
                <a:cs typeface="+mn-lt"/>
              </a:rPr>
              <a:t> Observation that complex "Black Box" models (LSTM) performed worse </a:t>
            </a:r>
            <a:endParaRPr lang="en-US"/>
          </a:p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72C5FA-F8D3-8AC1-FC03-81B7ED113F17}"/>
              </a:ext>
            </a:extLst>
          </p:cNvPr>
          <p:cNvSpPr txBox="1"/>
          <p:nvPr/>
        </p:nvSpPr>
        <p:spPr>
          <a:xfrm>
            <a:off x="5507789" y="1564104"/>
            <a:ext cx="3529264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Improvement:</a:t>
            </a:r>
          </a:p>
          <a:p>
            <a:pPr marL="285750" indent="-285750">
              <a:buFont typeface="Arial,Sans-Serif"/>
              <a:buChar char="•"/>
            </a:pPr>
            <a:r>
              <a:rPr lang="en-US"/>
              <a:t>Noise Reduction: Chen's 47 features down to 13  Features to remove noise </a:t>
            </a:r>
          </a:p>
          <a:p>
            <a:pPr marL="285750" indent="-285750">
              <a:buFont typeface="Arial,Sans-Serif"/>
              <a:buChar char="•"/>
            </a:pPr>
            <a:r>
              <a:rPr lang="en-US"/>
              <a:t>Model Expansion: 5Models</a:t>
            </a:r>
          </a:p>
          <a:p>
            <a:pPr marL="285750" indent="-285750">
              <a:buFont typeface="Arial,Sans-Serif"/>
              <a:buChar char="•"/>
            </a:pPr>
            <a:r>
              <a:rPr lang="en-US"/>
              <a:t>Rigor Upgrade: Replacing single "85/15 Split" with Time-Series K-</a:t>
            </a:r>
            <a:r>
              <a:rPr lang="en-US" err="1"/>
              <a:t>FoldCross</a:t>
            </a:r>
            <a:r>
              <a:rPr lang="en-US"/>
              <a:t> Validation </a:t>
            </a:r>
          </a:p>
        </p:txBody>
      </p:sp>
      <p:pic>
        <p:nvPicPr>
          <p:cNvPr id="3" name="ElevenLabs_2025-11-23T19_37_10_Huan-2_ivc_sp93_s90_sb100_se5_b_m2">
            <a:hlinkClick r:id="" action="ppaction://media"/>
            <a:extLst>
              <a:ext uri="{FF2B5EF4-FFF2-40B4-BE49-F238E27FC236}">
                <a16:creationId xmlns:a16="http://schemas.microsoft.com/office/drawing/2014/main" id="{556C3804-54A3-96E0-ABDD-53BD9B3C10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27456" y="368198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12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68244-8094-3638-DCCD-7E274926E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4800" kern="1200">
                <a:solidFill>
                  <a:schemeClr val="tx1"/>
                </a:solidFill>
                <a:latin typeface="Arial"/>
                <a:cs typeface="Arial"/>
              </a:rPr>
              <a:t>Our Project Goals and The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04460-56F9-19C6-AC9D-EA233B6DE6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5494" y="1399422"/>
            <a:ext cx="4666935" cy="529313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b="1"/>
              <a:t>Our Team’s Goal:</a:t>
            </a:r>
            <a:endParaRPr lang="en-US" sz="1200"/>
          </a:p>
          <a:p>
            <a:pPr marL="0" indent="0">
              <a:buNone/>
            </a:pPr>
            <a:r>
              <a:rPr lang="en-US" sz="1200"/>
              <a:t>• To build a robust model for short- and medium-term Bitcoin price prediction.</a:t>
            </a:r>
          </a:p>
          <a:p>
            <a:pPr marL="0" indent="0">
              <a:buNone/>
            </a:pPr>
            <a:r>
              <a:rPr lang="en-US" sz="1200"/>
              <a:t>• We use market, network, and economic signals to predict daily and weekly closing prices.</a:t>
            </a:r>
          </a:p>
          <a:p>
            <a:pPr marL="0" indent="0">
              <a:buNone/>
            </a:pPr>
            <a:r>
              <a:rPr lang="en-US" sz="1200" b="1"/>
              <a:t>The Challenge:</a:t>
            </a:r>
            <a:endParaRPr lang="en-US" sz="1200"/>
          </a:p>
          <a:p>
            <a:pPr marL="0" indent="0">
              <a:buNone/>
            </a:pPr>
            <a:r>
              <a:rPr lang="en-US" sz="1200"/>
              <a:t>• Bitcoin is extremely volatile. Its daily return standard deviation during the seven-year study period was 3.85%. This makes accurate forecasting crucial for reducing investor risk.</a:t>
            </a:r>
          </a:p>
          <a:p>
            <a:pPr marL="0" indent="0">
              <a:buNone/>
            </a:pPr>
            <a:r>
              <a:rPr lang="en-US" sz="1200" b="1"/>
              <a:t>Research Paper Insight:</a:t>
            </a:r>
            <a:endParaRPr lang="en-US" sz="1200"/>
          </a:p>
          <a:p>
            <a:pPr marL="0" indent="0">
              <a:buNone/>
            </a:pPr>
            <a:r>
              <a:rPr lang="en-US" sz="1200"/>
              <a:t>• We reviewed a paper comparing two key prediction tools for forecasting the price on the next day:</a:t>
            </a:r>
          </a:p>
          <a:p>
            <a:pPr marL="0" indent="0">
              <a:buNone/>
            </a:pPr>
            <a:r>
              <a:rPr lang="en-US" sz="1200"/>
              <a:t>    ◦ </a:t>
            </a:r>
            <a:r>
              <a:rPr lang="en-US" sz="1200" b="1"/>
              <a:t>Random Forest Regression (RFR)</a:t>
            </a:r>
            <a:r>
              <a:rPr lang="en-US" sz="1200"/>
              <a:t> (simpler, explainable model)</a:t>
            </a:r>
          </a:p>
          <a:p>
            <a:pPr marL="0" indent="0">
              <a:buNone/>
            </a:pPr>
            <a:r>
              <a:rPr lang="en-US" sz="1200"/>
              <a:t>    ◦ </a:t>
            </a:r>
            <a:r>
              <a:rPr lang="en-US" sz="1200" b="1"/>
              <a:t>Long Short-Term Memory (LSTM)</a:t>
            </a:r>
            <a:r>
              <a:rPr lang="en-US" sz="1200"/>
              <a:t> (complex neural network)</a:t>
            </a:r>
          </a:p>
          <a:p>
            <a:pPr marL="0" indent="0">
              <a:buNone/>
            </a:pPr>
            <a:endParaRPr lang="en-US" sz="60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2A5300-6B09-0F37-A9CA-8C66A18D6E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097292" y="1815398"/>
            <a:ext cx="4615929" cy="25603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1BAD7B-888D-23F0-825F-535612E76410}"/>
              </a:ext>
            </a:extLst>
          </p:cNvPr>
          <p:cNvSpPr txBox="1"/>
          <p:nvPr/>
        </p:nvSpPr>
        <p:spPr>
          <a:xfrm>
            <a:off x="5739638" y="4594259"/>
            <a:ext cx="5592818" cy="191553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100">
                <a:solidFill>
                  <a:srgbClr val="FFFFFF"/>
                </a:solidFill>
              </a:rPr>
              <a:t>Figure 5. Google Trend, daily Tweets, and Bitcoin price chart.</a:t>
            </a:r>
          </a:p>
          <a:p>
            <a:pPr algn="ctr">
              <a:spcAft>
                <a:spcPts val="600"/>
              </a:spcAft>
            </a:pPr>
            <a:endParaRPr lang="en-US" sz="1100">
              <a:solidFill>
                <a:srgbClr val="FFFFFF"/>
              </a:solidFill>
            </a:endParaRPr>
          </a:p>
        </p:txBody>
      </p:sp>
      <p:pic>
        <p:nvPicPr>
          <p:cNvPr id="7" name="ElevenLabs_2025-11-22T17_40_21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F92472B5-E2EA-1C0F-2DA6-049B814594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62808" y="-1248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57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1D980-874C-9847-4D6A-3D4F270B1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90688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chemeClr val="bg1"/>
                </a:solidFill>
                <a:latin typeface="Arial"/>
                <a:ea typeface="+mj-lt"/>
                <a:cs typeface="+mj-lt"/>
              </a:rPr>
              <a:t>Crucial Data </a:t>
            </a:r>
            <a:r>
              <a:rPr lang="en-US" sz="4000">
                <a:solidFill>
                  <a:schemeClr val="bg1"/>
                </a:solidFill>
                <a:latin typeface="Arial"/>
                <a:cs typeface="Arial"/>
              </a:rPr>
              <a:t>and</a:t>
            </a:r>
            <a:r>
              <a:rPr lang="en-US" sz="4000">
                <a:solidFill>
                  <a:schemeClr val="bg1"/>
                </a:solidFill>
                <a:latin typeface="Arial"/>
                <a:ea typeface="+mj-lt"/>
                <a:cs typeface="+mj-lt"/>
              </a:rPr>
              <a:t> Metrics to Add</a:t>
            </a:r>
            <a:endParaRPr lang="en-US" sz="400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A2574-1B5B-4BAB-8A23-52EF315FE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4876" y="1857156"/>
            <a:ext cx="4395952" cy="49971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en-US" b="1"/>
              <a:t>Metrics to Add</a:t>
            </a:r>
          </a:p>
          <a:p>
            <a:r>
              <a:rPr lang="en-US" sz="1600" b="1"/>
              <a:t>MAPE (Mean Absolute Percentage Error)</a:t>
            </a:r>
            <a:endParaRPr lang="en-US" sz="1600"/>
          </a:p>
          <a:p>
            <a:pPr lvl="1"/>
            <a:r>
              <a:rPr lang="en-US" sz="1600"/>
              <a:t>Average prediction error as % (Chen: 3.4-4.7%)</a:t>
            </a:r>
          </a:p>
          <a:p>
            <a:pPr lvl="1"/>
            <a:r>
              <a:rPr lang="en-US" sz="1600" b="1"/>
              <a:t>Value:</a:t>
            </a:r>
            <a:r>
              <a:rPr lang="en-US" sz="1600"/>
              <a:t> Scale-independent - can compare across different Bitcoin price levels ($10k vs $60k)</a:t>
            </a:r>
          </a:p>
          <a:p>
            <a:r>
              <a:rPr lang="en-US" sz="1600" b="1"/>
              <a:t>DA (Directional Accuracy)</a:t>
            </a:r>
            <a:endParaRPr lang="en-US" sz="1600"/>
          </a:p>
          <a:p>
            <a:pPr lvl="1"/>
            <a:r>
              <a:rPr lang="en-US" sz="1600"/>
              <a:t>% of predictions with correct up/down direction (Chen: 51-52%)</a:t>
            </a:r>
          </a:p>
          <a:p>
            <a:pPr lvl="1"/>
            <a:r>
              <a:rPr lang="en-US" sz="1600" b="1"/>
              <a:t>value:</a:t>
            </a:r>
            <a:r>
              <a:rPr lang="en-US" sz="1600"/>
              <a:t> Trading usefulness - more important to know trend than exact price</a:t>
            </a:r>
          </a:p>
          <a:p>
            <a:pPr marL="0" indent="0">
              <a:buNone/>
            </a:pPr>
            <a:endParaRPr lang="en-US" b="1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DF9D3B-9C94-5FF8-C866-44DBEB7F2E19}"/>
              </a:ext>
            </a:extLst>
          </p:cNvPr>
          <p:cNvSpPr txBox="1">
            <a:spLocks/>
          </p:cNvSpPr>
          <p:nvPr/>
        </p:nvSpPr>
        <p:spPr>
          <a:xfrm>
            <a:off x="4650828" y="1853980"/>
            <a:ext cx="3468413" cy="37112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chemeClr val="bg2">
                  <a:lumMod val="75000"/>
                </a:schemeClr>
              </a:buClr>
              <a:buNone/>
            </a:pPr>
            <a:r>
              <a:rPr lang="en-US" sz="2000" b="1">
                <a:solidFill>
                  <a:schemeClr val="tx2"/>
                </a:solidFill>
              </a:rPr>
              <a:t>Feature to Add</a:t>
            </a:r>
          </a:p>
          <a:p>
            <a:r>
              <a:rPr lang="en-US" sz="1600" b="1"/>
              <a:t>JP225 (Nikkei 225 - Japanese Stock Index)</a:t>
            </a:r>
          </a:p>
          <a:p>
            <a:pPr lvl="1"/>
            <a:r>
              <a:rPr lang="en-US" sz="1600"/>
              <a:t>Bitcoin trades 24/7 globally - Asian markets matter when US markets closed, captures international market influence</a:t>
            </a:r>
          </a:p>
          <a:p>
            <a:pPr lvl="1"/>
            <a:r>
              <a:rPr lang="en-US" sz="1600"/>
              <a:t>Chen found this became critical in Period 2 (2018-2022)</a:t>
            </a:r>
            <a:endParaRPr lang="en-US" sz="1600" b="1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81EE123-265D-CDFD-4EAA-65C5AB42852E}"/>
              </a:ext>
            </a:extLst>
          </p:cNvPr>
          <p:cNvSpPr txBox="1">
            <a:spLocks/>
          </p:cNvSpPr>
          <p:nvPr/>
        </p:nvSpPr>
        <p:spPr>
          <a:xfrm>
            <a:off x="8118208" y="1853980"/>
            <a:ext cx="3468413" cy="371124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>
                <a:solidFill>
                  <a:schemeClr val="tx2"/>
                </a:solidFill>
              </a:rPr>
              <a:t>Analyses to Run</a:t>
            </a:r>
          </a:p>
          <a:p>
            <a:r>
              <a:rPr lang="en-US" sz="1600" b="1"/>
              <a:t>Feature Importance Rankings</a:t>
            </a:r>
          </a:p>
          <a:p>
            <a:pPr lvl="1"/>
            <a:r>
              <a:rPr lang="en-US" sz="1600"/>
              <a:t>Which of our 13 features matter most for predictions</a:t>
            </a:r>
          </a:p>
          <a:p>
            <a:pPr lvl="1"/>
            <a:r>
              <a:rPr lang="en-US" sz="1600"/>
              <a:t>Discover if our interest rate feature dominates</a:t>
            </a:r>
          </a:p>
          <a:p>
            <a:r>
              <a:rPr lang="en-US" sz="1600" b="1"/>
              <a:t>Period-Based Comparison (Pre/Post 2022)</a:t>
            </a:r>
          </a:p>
          <a:p>
            <a:pPr lvl="1"/>
            <a:r>
              <a:rPr lang="en-US" sz="1600"/>
              <a:t>Split data before/after Fed rate hikes began (March 2022)</a:t>
            </a:r>
          </a:p>
          <a:p>
            <a:pPr lvl="1"/>
            <a:r>
              <a:rPr lang="en-US" sz="1600"/>
              <a:t>Test if interest rates became critical factor in bitcoin pricing and helps comparison of structural economic change</a:t>
            </a:r>
            <a:endParaRPr lang="en-US" sz="1600" b="1"/>
          </a:p>
        </p:txBody>
      </p:sp>
      <p:pic>
        <p:nvPicPr>
          <p:cNvPr id="4" name="ElevenLabs_2025-11-22T17_47_11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23F0FBB0-DFB4-E36D-B2DA-1729E9F886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25145" y="478212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072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DB89E-EF2D-3DFE-D486-2555FF1BF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3700" kern="1200">
                <a:solidFill>
                  <a:schemeClr val="tx1"/>
                </a:solidFill>
                <a:latin typeface="Arial"/>
                <a:cs typeface="Arial"/>
              </a:rPr>
              <a:t>RFR Strength: Explainability and Accuracy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CC8FC786-8DFA-CC29-4338-68FF7C404CB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20259708"/>
              </p:ext>
            </p:extLst>
          </p:nvPr>
        </p:nvGraphicFramePr>
        <p:xfrm>
          <a:off x="1144923" y="2405894"/>
          <a:ext cx="5315189" cy="35350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19" name="Content Placeholder 218" descr="A diagram of a sample&#10;&#10;AI-generated content may be incorrect.">
            <a:extLst>
              <a:ext uri="{FF2B5EF4-FFF2-40B4-BE49-F238E27FC236}">
                <a16:creationId xmlns:a16="http://schemas.microsoft.com/office/drawing/2014/main" id="{46B53DBB-A624-3301-8CD2-F0E6262185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9"/>
          <a:stretch>
            <a:fillRect/>
          </a:stretch>
        </p:blipFill>
        <p:spPr>
          <a:xfrm>
            <a:off x="7075967" y="2271985"/>
            <a:ext cx="4170530" cy="2345922"/>
          </a:xfrm>
          <a:prstGeom prst="rect">
            <a:avLst/>
          </a:prstGeom>
        </p:spPr>
      </p:pic>
      <p:sp>
        <p:nvSpPr>
          <p:cNvPr id="252" name="TextBox 251">
            <a:extLst>
              <a:ext uri="{FF2B5EF4-FFF2-40B4-BE49-F238E27FC236}">
                <a16:creationId xmlns:a16="http://schemas.microsoft.com/office/drawing/2014/main" id="{0EC74B04-4367-6678-15AC-5F728C282589}"/>
              </a:ext>
            </a:extLst>
          </p:cNvPr>
          <p:cNvSpPr txBox="1"/>
          <p:nvPr/>
        </p:nvSpPr>
        <p:spPr>
          <a:xfrm>
            <a:off x="6960742" y="4619090"/>
            <a:ext cx="5599416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FF0000"/>
                </a:solidFill>
              </a:rPr>
              <a:t>Figure 1. Parameters and framework of random forest regression.</a:t>
            </a:r>
          </a:p>
          <a:p>
            <a:pPr algn="ctr"/>
            <a:endParaRPr lang="en-US"/>
          </a:p>
        </p:txBody>
      </p:sp>
      <p:pic>
        <p:nvPicPr>
          <p:cNvPr id="266" name="ElevenLabs_2025-11-22T17_56_28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F4596299-9E87-16B4-2A9B-B5DF3349B7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379931" y="503898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6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6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8E92F-369F-1DA2-BD1F-524B9A994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6501" y="489508"/>
            <a:ext cx="5754896" cy="16675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chemeClr val="tx1"/>
                </a:solidFill>
                <a:latin typeface="Arial"/>
                <a:cs typeface="Arial"/>
              </a:rPr>
              <a:t>Shifting Market Drivers</a:t>
            </a:r>
            <a:endParaRPr lang="en-US"/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1B2FFC2D-289B-5340-03EA-7461F5F36A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71922" y="2405894"/>
            <a:ext cx="5779476" cy="42626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400" b="1"/>
              <a:t>RFR Reveals Dynamic Influences:</a:t>
            </a:r>
            <a:endParaRPr lang="en-US" sz="1400"/>
          </a:p>
          <a:p>
            <a:pPr marL="0" indent="0">
              <a:buNone/>
            </a:pPr>
            <a:r>
              <a:rPr lang="en-US" sz="1400"/>
              <a:t>• </a:t>
            </a:r>
            <a:r>
              <a:rPr lang="en-US" sz="1400" b="1"/>
              <a:t>Consistent Driver:</a:t>
            </a:r>
            <a:r>
              <a:rPr lang="en-US" sz="1400"/>
              <a:t> Bitcoin’s own OHLC prices from the previous day were always the most important.</a:t>
            </a:r>
          </a:p>
          <a:p>
            <a:pPr marL="0" indent="0">
              <a:buNone/>
            </a:pPr>
            <a:r>
              <a:rPr lang="en-US" sz="1400"/>
              <a:t>• </a:t>
            </a:r>
            <a:r>
              <a:rPr lang="en-US" sz="1400" b="1"/>
              <a:t>Period 1 (2015–2018):</a:t>
            </a:r>
            <a:r>
              <a:rPr lang="en-US" sz="1400"/>
              <a:t> Price was highly correlated with traditional US markets: NASDAQ, DJI, S&amp;P500 indices, and crude oil.</a:t>
            </a:r>
          </a:p>
          <a:p>
            <a:pPr marL="0" indent="0">
              <a:buNone/>
            </a:pPr>
            <a:r>
              <a:rPr lang="en-US" sz="1400"/>
              <a:t>• </a:t>
            </a:r>
            <a:r>
              <a:rPr lang="en-US" sz="1400" b="1"/>
              <a:t>Period 2 (2018–2022):</a:t>
            </a:r>
            <a:r>
              <a:rPr lang="en-US" sz="1400"/>
              <a:t> The importance of US stock indices decreased sharply.</a:t>
            </a:r>
          </a:p>
          <a:p>
            <a:pPr marL="0" indent="0">
              <a:buNone/>
            </a:pPr>
            <a:r>
              <a:rPr lang="en-US" sz="1400"/>
              <a:t>• </a:t>
            </a:r>
            <a:r>
              <a:rPr lang="en-US" sz="1400" b="1"/>
              <a:t>New Influences in P2:</a:t>
            </a:r>
            <a:r>
              <a:rPr lang="en-US" sz="1400"/>
              <a:t> Focus shifted to the broader crypto market (ETH) and the Japanese stock index (JP225).</a:t>
            </a:r>
          </a:p>
          <a:p>
            <a:pPr marL="0" indent="0">
              <a:buNone/>
            </a:pPr>
            <a:br>
              <a:rPr lang="en-US" sz="1400"/>
            </a:br>
            <a:endParaRPr lang="en-US" sz="1400"/>
          </a:p>
        </p:txBody>
      </p:sp>
      <p:pic>
        <p:nvPicPr>
          <p:cNvPr id="10" name="Picture 9" descr="A screenshot of a graph&#10;&#10;AI-generated content may be incorrect.">
            <a:extLst>
              <a:ext uri="{FF2B5EF4-FFF2-40B4-BE49-F238E27FC236}">
                <a16:creationId xmlns:a16="http://schemas.microsoft.com/office/drawing/2014/main" id="{8D2D3204-999A-84DA-43A3-8295EFD49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835" y="1719431"/>
            <a:ext cx="5309758" cy="32844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5218F70-DE5E-3DA5-83B5-8F4C4EC640D0}"/>
              </a:ext>
            </a:extLst>
          </p:cNvPr>
          <p:cNvSpPr txBox="1"/>
          <p:nvPr/>
        </p:nvSpPr>
        <p:spPr>
          <a:xfrm>
            <a:off x="530832" y="5201292"/>
            <a:ext cx="5034339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Figure 9. Explanatory variable importance ranks using random forest regression</a:t>
            </a:r>
          </a:p>
          <a:p>
            <a:pPr algn="ctr"/>
            <a:endParaRPr lang="en-US"/>
          </a:p>
        </p:txBody>
      </p:sp>
      <p:pic>
        <p:nvPicPr>
          <p:cNvPr id="21" name="ElevenLabs_2025-11-22T17_59_16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B1B8CB27-3D69-5EFC-7455-814B5D7B31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45684" y="366909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708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DD548-D103-D558-5699-3F01073EB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Arial"/>
                <a:cs typeface="Arial"/>
              </a:rPr>
              <a:t>Key Model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D3647-0B07-54E8-2AD8-C685A6F4D9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86400" y="1599162"/>
            <a:ext cx="5458838" cy="41925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400"/>
              <a:t>RFR cannot accurately predict values that did not appear in the training data.</a:t>
            </a:r>
          </a:p>
          <a:p>
            <a:pPr marL="0" indent="0">
              <a:buNone/>
            </a:pPr>
            <a:r>
              <a:rPr lang="en-US" sz="1400"/>
              <a:t>• It showed poor prediction when Bitcoin prices went over $60,000, as there were too few training samples at that high level.</a:t>
            </a:r>
          </a:p>
          <a:p>
            <a:pPr marL="0" indent="0">
              <a:buNone/>
            </a:pPr>
            <a:r>
              <a:rPr lang="en-US" sz="1400" b="1"/>
              <a:t>Statistical Ambiguity:</a:t>
            </a:r>
            <a:endParaRPr lang="en-US" sz="1400"/>
          </a:p>
          <a:p>
            <a:pPr marL="0" indent="0">
              <a:buNone/>
            </a:pPr>
            <a:r>
              <a:rPr lang="en-US" sz="1400"/>
              <a:t>• While RFR had better error numbers, statistical tests (DM and Clark–West) could not prove RFR was significantly better than LSTM at the 95% level.</a:t>
            </a:r>
          </a:p>
          <a:p>
            <a:pPr marL="0" indent="0">
              <a:buNone/>
            </a:pPr>
            <a:r>
              <a:rPr lang="en-US" sz="1400" b="1"/>
              <a:t>LSTM Setup Complexity:</a:t>
            </a:r>
            <a:endParaRPr lang="en-US" sz="1400"/>
          </a:p>
          <a:p>
            <a:pPr marL="0" indent="0">
              <a:buNone/>
            </a:pPr>
            <a:r>
              <a:rPr lang="en-US" sz="1400"/>
              <a:t>• LSTM is sensitive: Including redundant explanatory variables causes a decrease in prediction accuracy. This requires subjective selection of variables</a:t>
            </a:r>
          </a:p>
          <a:p>
            <a:pPr marL="0" indent="0">
              <a:buNone/>
            </a:pPr>
            <a:endParaRPr lang="en-US" sz="1400"/>
          </a:p>
        </p:txBody>
      </p:sp>
      <p:pic>
        <p:nvPicPr>
          <p:cNvPr id="4" name="Picture 3" descr="A graph with green and red lines&#10;&#10;AI-generated content may be incorrect.">
            <a:extLst>
              <a:ext uri="{FF2B5EF4-FFF2-40B4-BE49-F238E27FC236}">
                <a16:creationId xmlns:a16="http://schemas.microsoft.com/office/drawing/2014/main" id="{024DF8DD-4B09-38D2-2B46-0B548116B3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149" y="1579991"/>
            <a:ext cx="5629787" cy="3541188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827D045-703D-DE73-CF89-D4005F0C8ADF}"/>
              </a:ext>
            </a:extLst>
          </p:cNvPr>
          <p:cNvSpPr txBox="1"/>
          <p:nvPr/>
        </p:nvSpPr>
        <p:spPr>
          <a:xfrm>
            <a:off x="505146" y="4918752"/>
            <a:ext cx="5393933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Figure 8. Predicted price based on random forest regression actual price comparison.</a:t>
            </a:r>
          </a:p>
          <a:p>
            <a:pPr algn="ctr"/>
            <a:endParaRPr lang="en-US"/>
          </a:p>
        </p:txBody>
      </p:sp>
      <p:pic>
        <p:nvPicPr>
          <p:cNvPr id="6" name="ElevenLabs_2025-11-22T18_03_35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9502332D-C735-BD40-D3FF-1A647B46A4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19999" y="118617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83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3CDDA-B0C8-91E9-C765-646D297A1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528" y="386930"/>
            <a:ext cx="10141799" cy="13005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Arial"/>
                <a:cs typeface="Arial"/>
              </a:rPr>
              <a:t>The Memory Problem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6021A4D-FFFF-7AFB-3A08-160E6C435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6429" y="1691959"/>
            <a:ext cx="4530898" cy="4795292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1400" b="1"/>
              <a:t>Lag 1 is Optimal:</a:t>
            </a:r>
            <a:endParaRPr lang="en-US" sz="1400"/>
          </a:p>
          <a:p>
            <a:pPr marL="0" indent="0">
              <a:buNone/>
            </a:pPr>
            <a:r>
              <a:rPr lang="en-US" sz="1400"/>
              <a:t>•</a:t>
            </a:r>
            <a:r>
              <a:rPr lang="en-US" sz="1400">
                <a:latin typeface="Avenir Next LT Pro"/>
                <a:cs typeface="Arial"/>
              </a:rPr>
              <a:t> The research compared models using memory from 1 to 5 previous days (lags).</a:t>
            </a:r>
          </a:p>
          <a:p>
            <a:pPr marL="0" indent="0">
              <a:buNone/>
            </a:pPr>
            <a:r>
              <a:rPr lang="en-US" sz="1400">
                <a:latin typeface="Avenir Next LT Pro"/>
                <a:cs typeface="Arial"/>
              </a:rPr>
              <a:t>• Prediction accuracy was highest when using explanatory variables from only the immediate previous period (Lag 1).</a:t>
            </a:r>
          </a:p>
          <a:p>
            <a:pPr marL="0" indent="0">
              <a:buNone/>
            </a:pPr>
            <a:r>
              <a:rPr lang="en-US" sz="1400" b="1">
                <a:latin typeface="Avenir Next LT Pro"/>
                <a:cs typeface="Arial"/>
              </a:rPr>
              <a:t>The Problem with Long Memory:</a:t>
            </a:r>
            <a:endParaRPr lang="en-US" sz="1400">
              <a:latin typeface="Avenir Next LT Pro"/>
              <a:cs typeface="Arial"/>
            </a:endParaRPr>
          </a:p>
          <a:p>
            <a:pPr marL="0" indent="0">
              <a:buNone/>
            </a:pPr>
            <a:r>
              <a:rPr lang="en-US" sz="1400">
                <a:latin typeface="Avenir Next LT Pro"/>
                <a:cs typeface="Arial"/>
              </a:rPr>
              <a:t>• When older data (Lag 2+) was included, accuracy generally decreased.</a:t>
            </a:r>
          </a:p>
          <a:p>
            <a:pPr marL="0" indent="0">
              <a:buNone/>
            </a:pPr>
            <a:r>
              <a:rPr lang="en-US" sz="1400">
                <a:latin typeface="Avenir Next LT Pro"/>
                <a:cs typeface="Arial"/>
              </a:rPr>
              <a:t>• The forecast curve became "smoother," deviating from the real price.</a:t>
            </a:r>
          </a:p>
          <a:p>
            <a:pPr marL="0" indent="0">
              <a:buNone/>
            </a:pPr>
            <a:r>
              <a:rPr lang="en-US" sz="1400">
                <a:latin typeface="Avenir Next LT Pro"/>
                <a:cs typeface="Arial"/>
              </a:rPr>
              <a:t>• </a:t>
            </a:r>
            <a:r>
              <a:rPr lang="en-US" sz="1400" b="1">
                <a:latin typeface="Avenir Next LT Pro"/>
                <a:cs typeface="Arial"/>
              </a:rPr>
              <a:t>Conclusion:</a:t>
            </a:r>
            <a:r>
              <a:rPr lang="en-US" sz="1400">
                <a:latin typeface="Avenir Next LT Pro"/>
                <a:cs typeface="Arial"/>
              </a:rPr>
              <a:t> This supports the efficient market hypothesis—historical data beyond the latest period is largely irrelevant for short-term prediction</a:t>
            </a:r>
          </a:p>
          <a:p>
            <a:pPr marL="0" indent="0">
              <a:buNone/>
            </a:pPr>
            <a:endParaRPr lang="en-US" sz="1400">
              <a:latin typeface="Avenir Next LT Pro"/>
              <a:cs typeface="Arial"/>
            </a:endParaRPr>
          </a:p>
        </p:txBody>
      </p:sp>
      <p:pic>
        <p:nvPicPr>
          <p:cNvPr id="3" name="Picture 2" descr="A graph with a line&#10;&#10;AI-generated content may be incorrect.">
            <a:extLst>
              <a:ext uri="{FF2B5EF4-FFF2-40B4-BE49-F238E27FC236}">
                <a16:creationId xmlns:a16="http://schemas.microsoft.com/office/drawing/2014/main" id="{1049CF42-5130-8205-AA0F-1D5244F56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307" y="2191691"/>
            <a:ext cx="5595491" cy="24966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F4C879-DAA9-746D-E202-59E9CDA20054}"/>
              </a:ext>
            </a:extLst>
          </p:cNvPr>
          <p:cNvSpPr txBox="1"/>
          <p:nvPr/>
        </p:nvSpPr>
        <p:spPr>
          <a:xfrm>
            <a:off x="308225" y="4687585"/>
            <a:ext cx="6096000" cy="8002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Figure 13. Relationship between MAPE and the number of lags (random forest regression).</a:t>
            </a:r>
          </a:p>
          <a:p>
            <a:pPr algn="ctr"/>
            <a:endParaRPr lang="en-US"/>
          </a:p>
        </p:txBody>
      </p:sp>
      <p:pic>
        <p:nvPicPr>
          <p:cNvPr id="5" name="ElevenLabs_2025-11-22T18_38_27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B5E43727-35D0-7854-8F4F-9DD1ECDFF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97392" y="306976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384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60498-A2B7-FB6C-8D91-ADBB66D89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Arial"/>
                <a:cs typeface="Arial"/>
              </a:rPr>
              <a:t>Conclusion and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07138-4163-3647-E76D-2EE1F2A7C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1955" y="1936169"/>
            <a:ext cx="4958966" cy="470435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b="1"/>
              <a:t>Actionable Conclusions:</a:t>
            </a:r>
            <a:endParaRPr lang="en-US" sz="1200"/>
          </a:p>
          <a:p>
            <a:pPr marL="0" indent="0">
              <a:buNone/>
            </a:pPr>
            <a:r>
              <a:rPr lang="en-US" sz="1200"/>
              <a:t>• </a:t>
            </a:r>
            <a:r>
              <a:rPr lang="en-US" sz="1400" b="1"/>
              <a:t>RFR is a Must-Try:</a:t>
            </a:r>
            <a:r>
              <a:rPr lang="en-US" sz="1400"/>
              <a:t> We should integrate Random Forest Regression alongside LSTM and </a:t>
            </a:r>
            <a:r>
              <a:rPr lang="en-US" sz="1400" err="1"/>
              <a:t>XGBoost</a:t>
            </a:r>
            <a:r>
              <a:rPr lang="en-US" sz="1400"/>
              <a:t> for its accuracy and valuable variable importance output.</a:t>
            </a:r>
          </a:p>
          <a:p>
            <a:pPr marL="0" indent="0">
              <a:buNone/>
            </a:pPr>
            <a:r>
              <a:rPr lang="en-US" sz="1400"/>
              <a:t>• </a:t>
            </a:r>
            <a:r>
              <a:rPr lang="en-US" sz="1400" b="1"/>
              <a:t>Memory Constraint:</a:t>
            </a:r>
            <a:r>
              <a:rPr lang="en-US" sz="1400"/>
              <a:t> We must enforce a Lag 1 data structure to maximize short-term prediction performance.</a:t>
            </a:r>
          </a:p>
          <a:p>
            <a:pPr marL="0" indent="0">
              <a:buNone/>
            </a:pPr>
            <a:r>
              <a:rPr lang="en-US" sz="1400" b="1"/>
              <a:t>Future Project Expansion:</a:t>
            </a:r>
            <a:endParaRPr lang="en-US" sz="1400"/>
          </a:p>
          <a:p>
            <a:pPr marL="0" indent="0">
              <a:buNone/>
            </a:pPr>
            <a:r>
              <a:rPr lang="en-US" sz="1400"/>
              <a:t>1. </a:t>
            </a:r>
            <a:r>
              <a:rPr lang="en-US" sz="1400" b="1"/>
              <a:t>Shorter Time Intervals:</a:t>
            </a:r>
            <a:r>
              <a:rPr lang="en-US" sz="1400"/>
              <a:t> Use 1-hour or 5-minute data instead of daily data to minimize forecast deviation over the 24-hour prediction period.</a:t>
            </a:r>
          </a:p>
          <a:p>
            <a:pPr marL="0" indent="0">
              <a:buNone/>
            </a:pPr>
            <a:r>
              <a:rPr lang="en-US" sz="1400"/>
              <a:t>2. </a:t>
            </a:r>
            <a:r>
              <a:rPr lang="en-US" sz="1400" b="1"/>
              <a:t>Automation:</a:t>
            </a:r>
            <a:r>
              <a:rPr lang="en-US" sz="1400"/>
              <a:t> Implement an API interface for real-time data acquisition and automated prediction delivery to users</a:t>
            </a:r>
          </a:p>
          <a:p>
            <a:pPr marL="0" indent="0">
              <a:buNone/>
            </a:pPr>
            <a:endParaRPr lang="en-US" sz="1400"/>
          </a:p>
        </p:txBody>
      </p:sp>
      <p:pic>
        <p:nvPicPr>
          <p:cNvPr id="4" name="Picture 3" descr="A table with numbers and text&#10;&#10;AI-generated content may be incorrect.">
            <a:extLst>
              <a:ext uri="{FF2B5EF4-FFF2-40B4-BE49-F238E27FC236}">
                <a16:creationId xmlns:a16="http://schemas.microsoft.com/office/drawing/2014/main" id="{CDDF0C62-782B-F9CB-FAC8-A0477B834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4019" y="2194652"/>
            <a:ext cx="5834640" cy="2595834"/>
          </a:xfrm>
          <a:prstGeom prst="rect">
            <a:avLst/>
          </a:prstGeom>
        </p:spPr>
      </p:pic>
      <p:pic>
        <p:nvPicPr>
          <p:cNvPr id="6" name="ElevenLabs_2025-11-22T18_34_02_Nithin-2_ivc_sp90_s90_sb100_se5_b_m2">
            <a:hlinkClick r:id="" action="ppaction://media"/>
            <a:extLst>
              <a:ext uri="{FF2B5EF4-FFF2-40B4-BE49-F238E27FC236}">
                <a16:creationId xmlns:a16="http://schemas.microsoft.com/office/drawing/2014/main" id="{7C6092CF-E723-8D1E-D098-0733B18B4C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397055" y="401156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02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18B3B-300E-8D26-B5CD-502A084FF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702" y="84780"/>
            <a:ext cx="4646904" cy="1624520"/>
          </a:xfrm>
        </p:spPr>
        <p:txBody>
          <a:bodyPr anchor="ctr">
            <a:normAutofit/>
          </a:bodyPr>
          <a:lstStyle/>
          <a:p>
            <a:r>
              <a:rPr lang="en-US" sz="4000">
                <a:latin typeface="Arial"/>
                <a:cs typeface="Arial"/>
              </a:rPr>
              <a:t>Research Problem &amp;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C2682-0086-A081-5152-B019F9A69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422" y="2225230"/>
            <a:ext cx="5235286" cy="3720154"/>
          </a:xfrm>
        </p:spPr>
        <p:txBody>
          <a:bodyPr anchor="ctr">
            <a:noAutofit/>
          </a:bodyPr>
          <a:lstStyle/>
          <a:p>
            <a:r>
              <a:rPr lang="en-US" sz="1200"/>
              <a:t>Problem: Bitcoin's high volatility (3.85% daily return std dev - 2.68x gold, 3.36x S&amp;P500)</a:t>
            </a:r>
          </a:p>
          <a:p>
            <a:pPr lvl="1"/>
            <a:r>
              <a:rPr lang="en-US" sz="1200"/>
              <a:t>Swings 3-4% daily vs. 1% for stocks</a:t>
            </a:r>
          </a:p>
          <a:p>
            <a:pPr lvl="1"/>
            <a:r>
              <a:rPr lang="en-US" sz="1200"/>
              <a:t>Investors need predictions to minimize risk</a:t>
            </a:r>
          </a:p>
          <a:p>
            <a:pPr lvl="1"/>
            <a:r>
              <a:rPr lang="en-US" sz="1200"/>
              <a:t>Most AI models can predict prices BUT can't explain why</a:t>
            </a:r>
          </a:p>
          <a:p>
            <a:r>
              <a:rPr lang="en-US" sz="1200"/>
              <a:t>Challenge: How to predict next-day Bitcoin price to minimize investment risk</a:t>
            </a:r>
          </a:p>
          <a:p>
            <a:pPr lvl="1"/>
            <a:r>
              <a:rPr lang="en-US" sz="1200"/>
              <a:t>Bitcoin reached $68k in Nov 2021, market cap exceeded $1.2 trillion</a:t>
            </a:r>
          </a:p>
          <a:p>
            <a:r>
              <a:rPr lang="en-US" sz="1200"/>
              <a:t>Research Gap: Most studies use LSTM; Random Forest Regression underexplored for Bitcoin</a:t>
            </a:r>
          </a:p>
          <a:p>
            <a:r>
              <a:rPr lang="en-US" sz="1200"/>
              <a:t>Motivation: Need explainable predictions not just "black box" neural networks that can't tell if model learned real patterns or just noise</a:t>
            </a:r>
          </a:p>
        </p:txBody>
      </p:sp>
      <p:pic>
        <p:nvPicPr>
          <p:cNvPr id="5" name="Picture 4" descr="A screenshot of a computer generated image&#10;&#10;AI-generated content may be incorrect.">
            <a:extLst>
              <a:ext uri="{FF2B5EF4-FFF2-40B4-BE49-F238E27FC236}">
                <a16:creationId xmlns:a16="http://schemas.microsoft.com/office/drawing/2014/main" id="{1B668C5A-2FCB-1BBD-CA96-36A2939984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651" r="720"/>
          <a:stretch>
            <a:fillRect/>
          </a:stretch>
        </p:blipFill>
        <p:spPr>
          <a:xfrm>
            <a:off x="5326856" y="1"/>
            <a:ext cx="7745675" cy="6858000"/>
          </a:xfrm>
          <a:prstGeom prst="rect">
            <a:avLst/>
          </a:prstGeom>
        </p:spPr>
      </p:pic>
      <p:pic>
        <p:nvPicPr>
          <p:cNvPr id="4" name="Research Problem &amp; Motivation">
            <a:hlinkClick r:id="" action="ppaction://media"/>
            <a:extLst>
              <a:ext uri="{FF2B5EF4-FFF2-40B4-BE49-F238E27FC236}">
                <a16:creationId xmlns:a16="http://schemas.microsoft.com/office/drawing/2014/main" id="{15088DDD-0529-77AF-A2D0-95634F3901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68725" y="22256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71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56416-DF97-7CB6-41DE-318C41A1E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23" y="201125"/>
            <a:ext cx="5778062" cy="1325563"/>
          </a:xfrm>
        </p:spPr>
        <p:txBody>
          <a:bodyPr/>
          <a:lstStyle/>
          <a:p>
            <a:pPr algn="ctr"/>
            <a:r>
              <a:rPr lang="en-US">
                <a:latin typeface="Arial"/>
                <a:cs typeface="Arial"/>
              </a:rPr>
              <a:t>Dataset &amp; Feature Overview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0370F-5C8A-E559-D7AC-7305ED46CD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2173" y="1825624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/>
              <a:t>Data:</a:t>
            </a:r>
            <a:endParaRPr lang="en-US" sz="1600"/>
          </a:p>
          <a:p>
            <a:pPr marL="0" indent="0">
              <a:buNone/>
            </a:pPr>
            <a:r>
              <a:rPr lang="en-US" sz="1600" b="1"/>
              <a:t>Period:</a:t>
            </a:r>
            <a:r>
              <a:rPr lang="en-US" sz="1600"/>
              <a:t> March 31, 2015 - April 1, 2022 (2,559 daily observations)</a:t>
            </a:r>
          </a:p>
          <a:p>
            <a:pPr marL="0" indent="0">
              <a:buNone/>
            </a:pPr>
            <a:r>
              <a:rPr lang="en-US" sz="1600" b="1"/>
              <a:t>Why split?</a:t>
            </a:r>
          </a:p>
          <a:p>
            <a:r>
              <a:rPr lang="en-US" sz="1600"/>
              <a:t> Two major bubble periods (2017, 2021) </a:t>
            </a:r>
          </a:p>
          <a:p>
            <a:pPr lvl="1"/>
            <a:r>
              <a:rPr lang="en-US" sz="1600"/>
              <a:t>Period 1: 2015-2018 (train 85.7%, test 14.3%)</a:t>
            </a:r>
          </a:p>
          <a:p>
            <a:pPr lvl="1"/>
            <a:r>
              <a:rPr lang="en-US" sz="1600"/>
              <a:t>Period 2: 2018-2022 (train 85.7%, test 14.3%)</a:t>
            </a:r>
          </a:p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29E812-FFDA-59EA-9EEC-50C8CD3C9D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524076"/>
            <a:ext cx="5778062" cy="44699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/>
              <a:t>47 Features Across 8 Categories:</a:t>
            </a:r>
          </a:p>
          <a:p>
            <a:pPr marL="0" indent="0">
              <a:buNone/>
            </a:pPr>
            <a:endParaRPr lang="en-US" b="1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850A4E2-B85B-3968-1305-781E917C6E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0704482"/>
              </p:ext>
            </p:extLst>
          </p:nvPr>
        </p:nvGraphicFramePr>
        <p:xfrm>
          <a:off x="5483109" y="1105982"/>
          <a:ext cx="6325914" cy="55854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1985">
                  <a:extLst>
                    <a:ext uri="{9D8B030D-6E8A-4147-A177-3AD203B41FA5}">
                      <a16:colId xmlns:a16="http://schemas.microsoft.com/office/drawing/2014/main" val="3388469234"/>
                    </a:ext>
                  </a:extLst>
                </a:gridCol>
                <a:gridCol w="1189737">
                  <a:extLst>
                    <a:ext uri="{9D8B030D-6E8A-4147-A177-3AD203B41FA5}">
                      <a16:colId xmlns:a16="http://schemas.microsoft.com/office/drawing/2014/main" val="1133995634"/>
                    </a:ext>
                  </a:extLst>
                </a:gridCol>
                <a:gridCol w="3274192">
                  <a:extLst>
                    <a:ext uri="{9D8B030D-6E8A-4147-A177-3AD203B41FA5}">
                      <a16:colId xmlns:a16="http://schemas.microsoft.com/office/drawing/2014/main" val="747715193"/>
                    </a:ext>
                  </a:extLst>
                </a:gridCol>
              </a:tblGrid>
              <a:tr h="3476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Category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# Features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Examples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4159711"/>
                  </a:ext>
                </a:extLst>
              </a:tr>
              <a:tr h="4512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Bitcoin Price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Open, High, Low, Close, Volume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4882234"/>
                  </a:ext>
                </a:extLst>
              </a:tr>
              <a:tr h="6446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Bitcoin Technical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Hash rate, difficulty, active addresses, fees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653069"/>
                  </a:ext>
                </a:extLst>
              </a:tr>
              <a:tr h="4512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Other Cryptos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ETH, LTC, DOGE, XRP, DASH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75133362"/>
                  </a:ext>
                </a:extLst>
              </a:tr>
              <a:tr h="6446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Commodities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Gold, silver, oil, copper, 10-yr Treasury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4736376"/>
                  </a:ext>
                </a:extLst>
              </a:tr>
              <a:tr h="64461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Stock Indices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S&amp;P500, NASDAQ, DJI, VIX, JP225, CSI300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0528197"/>
                  </a:ext>
                </a:extLst>
              </a:tr>
              <a:tr h="60831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Foreign Exchange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USD index, EUR, GBP, JPY, CAD, etc.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236192"/>
                  </a:ext>
                </a:extLst>
              </a:tr>
              <a:tr h="45123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Public Attention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Google Trends, Twitter mentions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4078"/>
                  </a:ext>
                </a:extLst>
              </a:tr>
              <a:tr h="3476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Week Dummies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Monday-Sunday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3319604"/>
                  </a:ext>
                </a:extLst>
              </a:tr>
            </a:tbl>
          </a:graphicData>
        </a:graphic>
      </p:graphicFrame>
      <p:pic>
        <p:nvPicPr>
          <p:cNvPr id="3" name="Dataset &amp; Feature Overview">
            <a:hlinkClick r:id="" action="ppaction://media"/>
            <a:extLst>
              <a:ext uri="{FF2B5EF4-FFF2-40B4-BE49-F238E27FC236}">
                <a16:creationId xmlns:a16="http://schemas.microsoft.com/office/drawing/2014/main" id="{34396379-1383-FDA9-544B-925A28A0D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6727" y="1347023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03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61903-8059-16B8-3472-F06C0213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059049" cy="6858000"/>
          </a:xfrm>
          <a:blipFill>
            <a:blip r:embed="rId4"/>
            <a:stretch>
              <a:fillRect/>
            </a:stretch>
          </a:blipFill>
        </p:spPr>
        <p:txBody>
          <a:bodyPr anchor="t">
            <a:norm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  <a:p>
            <a:pPr algn="ctr"/>
            <a:endParaRPr lang="en-US">
              <a:solidFill>
                <a:schemeClr val="bg1"/>
              </a:solidFill>
            </a:endParaRPr>
          </a:p>
          <a:p>
            <a:pPr algn="ctr"/>
            <a:endParaRPr lang="en-US">
              <a:solidFill>
                <a:schemeClr val="bg1"/>
              </a:solidFill>
            </a:endParaRPr>
          </a:p>
          <a:p>
            <a:pPr algn="ctr"/>
            <a:endParaRPr lang="en-US">
              <a:solidFill>
                <a:schemeClr val="bg1"/>
              </a:solidFill>
            </a:endParaRPr>
          </a:p>
          <a:p>
            <a:pPr algn="ctr"/>
            <a:r>
              <a:rPr lang="en-US">
                <a:solidFill>
                  <a:schemeClr val="bg1"/>
                </a:solidFill>
                <a:latin typeface="Arial"/>
                <a:cs typeface="Arial"/>
              </a:rPr>
              <a:t>How They Predicted Bitcoin Price​</a:t>
            </a:r>
            <a:endParaRPr lang="en-US" sz="400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7F9FC-0B0D-C6CA-2C59-60C74BC94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53905"/>
            <a:ext cx="3427283" cy="436384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b="1"/>
              <a:t>Model 1: Random Forest</a:t>
            </a:r>
          </a:p>
          <a:p>
            <a:pPr marL="0" indent="0">
              <a:buNone/>
            </a:pPr>
            <a:r>
              <a:rPr lang="en-US" sz="1200" b="1"/>
              <a:t>What it is:</a:t>
            </a:r>
            <a:endParaRPr lang="en-US" sz="1200"/>
          </a:p>
          <a:p>
            <a:r>
              <a:rPr lang="en-US" sz="1200"/>
              <a:t>Think of 500 different "decision trees" voting together</a:t>
            </a:r>
          </a:p>
          <a:p>
            <a:r>
              <a:rPr lang="en-US" sz="1200"/>
              <a:t>Each tree asks questions like: "Is NASDAQ up? Is Ethereum rising? Is Bitcoin's current price high?"</a:t>
            </a:r>
          </a:p>
          <a:p>
            <a:r>
              <a:rPr lang="en-US" sz="1200"/>
              <a:t>Final prediction = average of all 500 votes</a:t>
            </a:r>
          </a:p>
          <a:p>
            <a:pPr marL="0" indent="0">
              <a:buNone/>
            </a:pPr>
            <a:r>
              <a:rPr lang="en-US" sz="1200" b="1"/>
              <a:t>Pros:</a:t>
            </a:r>
            <a:endParaRPr lang="en-US" sz="1200"/>
          </a:p>
          <a:p>
            <a:r>
              <a:rPr lang="en-US" sz="1200"/>
              <a:t>Can explain decisions: "NASDAQ mattered 35%, Ethereum 20%, Oil 15%..."</a:t>
            </a:r>
          </a:p>
          <a:p>
            <a:r>
              <a:rPr lang="en-US" sz="1200"/>
              <a:t>Shows which factors are most important</a:t>
            </a:r>
          </a:p>
          <a:p>
            <a:r>
              <a:rPr lang="en-US" sz="1200"/>
              <a:t>Transparent - can see the logic</a:t>
            </a:r>
          </a:p>
          <a:p>
            <a:pPr marL="0" indent="0">
              <a:buNone/>
            </a:pPr>
            <a:r>
              <a:rPr lang="en-US" sz="1200" b="1"/>
              <a:t>Cons:</a:t>
            </a:r>
          </a:p>
          <a:p>
            <a:r>
              <a:rPr lang="en-US" sz="1200"/>
              <a:t>Can't predict prices higher than it's ever seen before (Example: Struggled when Bitcoin hit $60k+)</a:t>
            </a:r>
            <a:endParaRPr lang="en-US" sz="1200" b="1"/>
          </a:p>
          <a:p>
            <a:pPr marL="0" indent="0">
              <a:buNone/>
            </a:pPr>
            <a:endParaRPr lang="en-US" sz="1200" b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F7A886-6670-5F59-4645-A2E4E521D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09469" y="153904"/>
            <a:ext cx="3427276" cy="4783359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1200" b="1"/>
              <a:t>Model 2: Neural Network (LSTM)</a:t>
            </a:r>
          </a:p>
          <a:p>
            <a:pPr marL="0" indent="0">
              <a:buNone/>
            </a:pPr>
            <a:r>
              <a:rPr lang="en-US" sz="1200" b="1"/>
              <a:t>What it is:</a:t>
            </a:r>
            <a:endParaRPr lang="en-US" sz="1200"/>
          </a:p>
          <a:p>
            <a:r>
              <a:rPr lang="en-US" sz="1200"/>
              <a:t>Brain-like learning system with 4 layers processing data</a:t>
            </a:r>
          </a:p>
          <a:p>
            <a:r>
              <a:rPr lang="en-US" sz="1200"/>
              <a:t>Learns patterns from historical sequences</a:t>
            </a:r>
          </a:p>
          <a:p>
            <a:r>
              <a:rPr lang="en-US" sz="1200"/>
              <a:t>Popular choice in Bitcoin prediction research</a:t>
            </a:r>
          </a:p>
          <a:p>
            <a:pPr marL="0" indent="0">
              <a:buNone/>
            </a:pPr>
            <a:r>
              <a:rPr lang="en-US" sz="1200" b="1"/>
              <a:t>Pros:</a:t>
            </a:r>
            <a:endParaRPr lang="en-US" sz="1200"/>
          </a:p>
          <a:p>
            <a:r>
              <a:rPr lang="en-US" sz="1200"/>
              <a:t>Very accurate for time series data</a:t>
            </a:r>
          </a:p>
          <a:p>
            <a:r>
              <a:rPr lang="en-US" sz="1200"/>
              <a:t>Captures complex patterns automatically</a:t>
            </a:r>
          </a:p>
          <a:p>
            <a:r>
              <a:rPr lang="en-US" sz="1200"/>
              <a:t>Current "gold standard" in literature</a:t>
            </a:r>
          </a:p>
          <a:p>
            <a:pPr marL="0" indent="0">
              <a:buNone/>
            </a:pPr>
            <a:r>
              <a:rPr lang="en-US" sz="1200" b="1"/>
              <a:t>Cons:</a:t>
            </a:r>
            <a:endParaRPr lang="en-US" sz="1200"/>
          </a:p>
          <a:p>
            <a:r>
              <a:rPr lang="en-US" sz="1200"/>
              <a:t> "Black box" - can't explain WHY it made a prediction</a:t>
            </a:r>
          </a:p>
          <a:p>
            <a:r>
              <a:rPr lang="en-US" sz="1200"/>
              <a:t>Just says "Bitcoin will be $45k" without showing reasoning</a:t>
            </a:r>
          </a:p>
          <a:p>
            <a:endParaRPr lang="en-US" sz="1200"/>
          </a:p>
          <a:p>
            <a:pPr marL="0" indent="0">
              <a:buNone/>
            </a:pPr>
            <a:endParaRPr lang="en-US" sz="1200" b="1"/>
          </a:p>
        </p:txBody>
      </p:sp>
      <p:pic>
        <p:nvPicPr>
          <p:cNvPr id="5" name="How they predicted Bitcoin price">
            <a:hlinkClick r:id="" action="ppaction://media"/>
            <a:extLst>
              <a:ext uri="{FF2B5EF4-FFF2-40B4-BE49-F238E27FC236}">
                <a16:creationId xmlns:a16="http://schemas.microsoft.com/office/drawing/2014/main" id="{3230E83C-0C9A-2914-5E7A-0DA8250895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07075" y="5873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957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A00F4-2297-5A12-CCD3-7F0657056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690688"/>
          </a:xfrm>
          <a:blipFill>
            <a:blip r:embed="rId4">
              <a:alphaModFix amt="59000"/>
            </a:blip>
            <a:stretch>
              <a:fillRect/>
            </a:stretch>
          </a:blipFill>
        </p:spPr>
        <p:txBody>
          <a:bodyPr/>
          <a:lstStyle/>
          <a:p>
            <a:pPr algn="ctr"/>
            <a:r>
              <a:rPr lang="en-US" b="1">
                <a:latin typeface="Arial"/>
                <a:cs typeface="Arial"/>
              </a:rPr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2922A-7034-056F-4857-AE6C1BFD9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5235" y="1714322"/>
            <a:ext cx="3812628" cy="381843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/>
              <a:t>Normalization (Min-Max Scaling):</a:t>
            </a:r>
            <a:endParaRPr lang="en-US" sz="1600"/>
          </a:p>
          <a:p>
            <a:r>
              <a:rPr lang="en-US" sz="1600" b="1"/>
              <a:t>Technique:</a:t>
            </a:r>
            <a:r>
              <a:rPr lang="en-US" sz="1600"/>
              <a:t> Scaled all numbers to 0-1 range</a:t>
            </a:r>
          </a:p>
          <a:p>
            <a:r>
              <a:rPr lang="en-US" sz="1600" b="1"/>
              <a:t>Why needed:</a:t>
            </a:r>
            <a:r>
              <a:rPr lang="en-US" sz="1600"/>
              <a:t> Different features have wildly different scales </a:t>
            </a:r>
          </a:p>
          <a:p>
            <a:pPr lvl="1"/>
            <a:r>
              <a:rPr lang="en-US" sz="1600"/>
              <a:t>Example: Bitcoin price = $50,000 vs Oil change = 2%</a:t>
            </a:r>
          </a:p>
          <a:p>
            <a:pPr lvl="1"/>
            <a:r>
              <a:rPr lang="en-US" sz="1600"/>
              <a:t>Without scaling: Model thinks Bitcoin price is "more important" just because numbers are bigger</a:t>
            </a:r>
          </a:p>
          <a:p>
            <a:r>
              <a:rPr lang="en-US" sz="1600" b="1"/>
              <a:t>How it works:</a:t>
            </a:r>
            <a:r>
              <a:rPr lang="en-US" sz="1600"/>
              <a:t> (value - minimum) / (maximum - minimum)</a:t>
            </a:r>
          </a:p>
          <a:p>
            <a:endParaRPr lang="en-US" sz="16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E9B2AF-9BBE-6326-F5E0-EB22D3B2A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5105" y="1757131"/>
            <a:ext cx="3350172" cy="381843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0" indent="0">
              <a:buNone/>
            </a:pPr>
            <a:r>
              <a:rPr lang="en-US" sz="1600" b="1"/>
              <a:t>Missing Data (Forward Fill):</a:t>
            </a:r>
            <a:endParaRPr lang="en-US" sz="1600"/>
          </a:p>
          <a:p>
            <a:r>
              <a:rPr lang="en-US" sz="1600" b="1"/>
              <a:t>Problem:</a:t>
            </a:r>
            <a:r>
              <a:rPr lang="en-US" sz="1600"/>
              <a:t> Stock markets closed weekends/holidays, but Bitcoin trades 24/7</a:t>
            </a:r>
          </a:p>
          <a:p>
            <a:r>
              <a:rPr lang="en-US" sz="1600" b="1"/>
              <a:t>Technique:</a:t>
            </a:r>
            <a:r>
              <a:rPr lang="en-US" sz="1600"/>
              <a:t> Used Friday's value for Saturday/Sunday</a:t>
            </a:r>
          </a:p>
          <a:p>
            <a:r>
              <a:rPr lang="en-US" sz="1600" b="1"/>
              <a:t>Why this approach:</a:t>
            </a:r>
            <a:r>
              <a:rPr lang="en-US" sz="1600"/>
              <a:t> Assumes prices stay constant until markets reopen (conservative assumption)</a:t>
            </a:r>
          </a:p>
          <a:p>
            <a:endParaRPr lang="en-US" sz="160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127BD6AB-D122-D013-0970-657AAF2D16D8}"/>
              </a:ext>
            </a:extLst>
          </p:cNvPr>
          <p:cNvSpPr txBox="1">
            <a:spLocks/>
          </p:cNvSpPr>
          <p:nvPr/>
        </p:nvSpPr>
        <p:spPr>
          <a:xfrm>
            <a:off x="7895277" y="1757131"/>
            <a:ext cx="3350172" cy="38184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/>
              <a:t>Proper Train/Test Split:</a:t>
            </a:r>
            <a:endParaRPr lang="en-US" sz="1600"/>
          </a:p>
          <a:p>
            <a:r>
              <a:rPr lang="en-US" sz="1600" b="1"/>
              <a:t>Technique:</a:t>
            </a:r>
            <a:r>
              <a:rPr lang="en-US" sz="1600"/>
              <a:t> Trained on past data (2015-2021), tested on future data (2022)</a:t>
            </a:r>
          </a:p>
          <a:p>
            <a:r>
              <a:rPr lang="en-US" sz="1600" b="1"/>
              <a:t>Why critical:</a:t>
            </a:r>
            <a:r>
              <a:rPr lang="en-US" sz="1600"/>
              <a:t> Prevents "data leakage" - model must predict truly unseen future</a:t>
            </a:r>
          </a:p>
          <a:p>
            <a:r>
              <a:rPr lang="en-US" sz="1600" b="1"/>
              <a:t>Fair test:</a:t>
            </a:r>
            <a:r>
              <a:rPr lang="en-US" sz="1600"/>
              <a:t> Model can't "peek" at test answers during training</a:t>
            </a:r>
          </a:p>
          <a:p>
            <a:endParaRPr lang="en-US" sz="1600"/>
          </a:p>
        </p:txBody>
      </p:sp>
      <p:pic>
        <p:nvPicPr>
          <p:cNvPr id="6" name="Data Preparation">
            <a:hlinkClick r:id="" action="ppaction://media"/>
            <a:extLst>
              <a:ext uri="{FF2B5EF4-FFF2-40B4-BE49-F238E27FC236}">
                <a16:creationId xmlns:a16="http://schemas.microsoft.com/office/drawing/2014/main" id="{58324919-F0BB-6164-CF12-4FEFBDF3D5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82600" y="292100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441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5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B19C8-CFE7-796A-78AF-1A93C6C3E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28" y="308987"/>
            <a:ext cx="5940972" cy="1325563"/>
          </a:xfrm>
        </p:spPr>
        <p:txBody>
          <a:bodyPr/>
          <a:lstStyle/>
          <a:p>
            <a:pPr algn="ctr"/>
            <a:r>
              <a:rPr lang="en-US">
                <a:latin typeface="Arial"/>
                <a:cs typeface="Arial"/>
              </a:rPr>
              <a:t>Results &amp; 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9CB62-E3AA-38A0-65C3-32660AC510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33326" y="762"/>
            <a:ext cx="6256283" cy="143783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/>
              <a:t>Key Metrics Used:</a:t>
            </a:r>
          </a:p>
          <a:p>
            <a:r>
              <a:rPr lang="en-US" sz="1600" b="1"/>
              <a:t>RMSE</a:t>
            </a:r>
            <a:r>
              <a:rPr lang="en-US" sz="1600"/>
              <a:t> (Root Mean Squared Error): Absolute prediction error</a:t>
            </a:r>
          </a:p>
          <a:p>
            <a:r>
              <a:rPr lang="en-US" sz="1600" b="1"/>
              <a:t>MAPE</a:t>
            </a:r>
            <a:r>
              <a:rPr lang="en-US" sz="1600"/>
              <a:t> (Mean Absolute Percentage Error): Scale-independent error (%)</a:t>
            </a:r>
          </a:p>
          <a:p>
            <a:r>
              <a:rPr lang="en-US" sz="1600" b="1"/>
              <a:t>DA</a:t>
            </a:r>
            <a:r>
              <a:rPr lang="en-US" sz="1600"/>
              <a:t> (Directional Accuracy): % correct up/down predictions</a:t>
            </a:r>
          </a:p>
          <a:p>
            <a:endParaRPr 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1FF7CDC-CD5F-0235-5E81-276AD81E94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6996909"/>
              </p:ext>
            </p:extLst>
          </p:nvPr>
        </p:nvGraphicFramePr>
        <p:xfrm>
          <a:off x="155028" y="2376147"/>
          <a:ext cx="81280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5653782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1657342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4495267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2502910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RMSE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MAPE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DA (%)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7498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Random Forest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321.61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3.39%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51.93%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687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LSTM (avg of 30 runs)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330.26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3.57%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49.98%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756812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6DBBEA7-4A95-6E91-2E34-67E7A61166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3619433"/>
              </p:ext>
            </p:extLst>
          </p:nvPr>
        </p:nvGraphicFramePr>
        <p:xfrm>
          <a:off x="155028" y="4602245"/>
          <a:ext cx="8128000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05820654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7778838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0681853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12820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RMSE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MAPE 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DA (%)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102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Random Forest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2,096.24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3.29%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52.49%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78121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LSTM (avg of 30 runs)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3,045.87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4.68%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48.09%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592635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3915459-64C4-442A-7262-F818C674F9E8}"/>
              </a:ext>
            </a:extLst>
          </p:cNvPr>
          <p:cNvSpPr txBox="1"/>
          <p:nvPr/>
        </p:nvSpPr>
        <p:spPr>
          <a:xfrm>
            <a:off x="2581729" y="1740238"/>
            <a:ext cx="239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Period 1 (2015 -2018)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5B522D-3D2D-C2C7-CE25-BB5D080178D3}"/>
              </a:ext>
            </a:extLst>
          </p:cNvPr>
          <p:cNvSpPr txBox="1"/>
          <p:nvPr/>
        </p:nvSpPr>
        <p:spPr>
          <a:xfrm>
            <a:off x="2581728" y="3851084"/>
            <a:ext cx="2396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Period 2 (2018 -2022)</a:t>
            </a:r>
          </a:p>
        </p:txBody>
      </p:sp>
    </p:spTree>
    <p:extLst>
      <p:ext uri="{BB962C8B-B14F-4D97-AF65-F5344CB8AC3E}">
        <p14:creationId xmlns:p14="http://schemas.microsoft.com/office/powerpoint/2010/main" val="2337545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9C2DE-8EC1-F235-215E-ACC9CD9D2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03" y="329182"/>
            <a:ext cx="5622620" cy="12003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latin typeface="Arial"/>
                <a:cs typeface="Arial"/>
              </a:rPr>
              <a:t>How it Relates to Our Project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2D28CBD-BDFE-29F1-6074-51EBD24F451D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97139737"/>
              </p:ext>
            </p:extLst>
          </p:nvPr>
        </p:nvGraphicFramePr>
        <p:xfrm>
          <a:off x="5259985" y="1934994"/>
          <a:ext cx="5628019" cy="2977751"/>
        </p:xfrm>
        <a:graphic>
          <a:graphicData uri="http://schemas.openxmlformats.org/drawingml/2006/table">
            <a:tbl>
              <a:tblPr firstRow="1" bandRow="1">
                <a:solidFill>
                  <a:srgbClr val="F2F2F2">
                    <a:alpha val="45098"/>
                  </a:srgbClr>
                </a:solidFill>
                <a:tableStyleId>{5C22544A-7EE6-4342-B048-85BDC9FD1C3A}</a:tableStyleId>
              </a:tblPr>
              <a:tblGrid>
                <a:gridCol w="1203075">
                  <a:extLst>
                    <a:ext uri="{9D8B030D-6E8A-4147-A177-3AD203B41FA5}">
                      <a16:colId xmlns:a16="http://schemas.microsoft.com/office/drawing/2014/main" val="248587121"/>
                    </a:ext>
                  </a:extLst>
                </a:gridCol>
                <a:gridCol w="2150026">
                  <a:extLst>
                    <a:ext uri="{9D8B030D-6E8A-4147-A177-3AD203B41FA5}">
                      <a16:colId xmlns:a16="http://schemas.microsoft.com/office/drawing/2014/main" val="1498293495"/>
                    </a:ext>
                  </a:extLst>
                </a:gridCol>
                <a:gridCol w="2274918">
                  <a:extLst>
                    <a:ext uri="{9D8B030D-6E8A-4147-A177-3AD203B41FA5}">
                      <a16:colId xmlns:a16="http://schemas.microsoft.com/office/drawing/2014/main" val="756194098"/>
                    </a:ext>
                  </a:extLst>
                </a:gridCol>
              </a:tblGrid>
              <a:tr h="4545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 cap="none" spc="0">
                          <a:solidFill>
                            <a:schemeClr val="bg1"/>
                          </a:solidFill>
                        </a:rPr>
                        <a:t>Aspect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 cap="none" spc="0">
                          <a:solidFill>
                            <a:schemeClr val="bg1"/>
                          </a:solidFill>
                        </a:rPr>
                        <a:t>Chen (2023)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 b="0" cap="none" spc="0">
                          <a:solidFill>
                            <a:schemeClr val="bg1"/>
                          </a:solidFill>
                        </a:rPr>
                        <a:t>Our Project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9939487"/>
                  </a:ext>
                </a:extLst>
              </a:tr>
              <a:tr h="63348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Goal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Predict next-day BTC price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Predict BTC price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494662"/>
                  </a:ext>
                </a:extLst>
              </a:tr>
              <a:tr h="418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Task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Time series regression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Time series regression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766385"/>
                  </a:ext>
                </a:extLst>
              </a:tr>
              <a:tr h="63348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Models Tested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2 (Random Forest, LSTM)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5 (ARIMA, KNN, LSTM, XGBoost, LightGBM)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4687373"/>
                  </a:ext>
                </a:extLst>
              </a:tr>
              <a:tr h="418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Validation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Single 85/15 split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Time-Series K-Fold CV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FBFBF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394060"/>
                  </a:ext>
                </a:extLst>
              </a:tr>
              <a:tr h="41874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Features</a:t>
                      </a:r>
                      <a:endParaRPr lang="en-US" sz="14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cap="none" spc="0">
                          <a:solidFill>
                            <a:schemeClr val="tx1"/>
                          </a:solidFill>
                        </a:rPr>
                        <a:t>47 variables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400" b="1" cap="none" spc="0">
                          <a:solidFill>
                            <a:schemeClr val="tx1"/>
                          </a:solidFill>
                        </a:rPr>
                        <a:t>13 variables</a:t>
                      </a:r>
                    </a:p>
                  </a:txBody>
                  <a:tcPr marL="107371" marR="107371" marT="107371" marB="53685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F2F2F2">
                        <a:alpha val="4509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298576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4E0AD45-8C38-F5E9-A99C-E7587F2158CF}"/>
              </a:ext>
            </a:extLst>
          </p:cNvPr>
          <p:cNvSpPr txBox="1"/>
          <p:nvPr/>
        </p:nvSpPr>
        <p:spPr>
          <a:xfrm>
            <a:off x="619381" y="1714314"/>
            <a:ext cx="4282984" cy="42568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1"/>
              <a:t>Key Differences:</a:t>
            </a:r>
            <a:endParaRPr lang="en-US" sz="1500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1"/>
              <a:t>Our Project:</a:t>
            </a:r>
            <a:endParaRPr lang="en-US" b="1"/>
          </a:p>
          <a:p>
            <a:pPr marL="1200150" lvl="2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5 models (vs Chen's 2) + K-Fold validation + </a:t>
            </a:r>
            <a:r>
              <a:rPr lang="en-US" sz="1500" b="1"/>
              <a:t>includes interest rates</a:t>
            </a:r>
            <a:endParaRPr lang="en-US" b="1"/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1"/>
              <a:t>Paper Focus:</a:t>
            </a:r>
            <a:endParaRPr lang="en-US" b="1"/>
          </a:p>
          <a:p>
            <a:pPr marL="1200150" lvl="2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Random Forest Regression (RFR)</a:t>
            </a:r>
          </a:p>
          <a:p>
            <a:pPr marL="1200150" lvl="2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Long Short-Term Memory (LSTM)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1"/>
              <a:t>Shared Foundation:</a:t>
            </a:r>
            <a:endParaRPr lang="en-US" sz="1500"/>
          </a:p>
          <a:p>
            <a:pPr marL="80010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Same 6 core features: Bitcoin OHLCV,  S&amp;P500, NASDAQ, DJI, Oil, ETH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1"/>
              <a:t>Feature Trade-off: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Us: </a:t>
            </a:r>
            <a:r>
              <a:rPr lang="en-US" sz="1500" b="1"/>
              <a:t>13 focused features </a:t>
            </a:r>
            <a:r>
              <a:rPr lang="en-US" sz="1500"/>
              <a:t>(+ interest rates, Gold, VIX)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/>
              <a:t>Chen: </a:t>
            </a:r>
            <a:r>
              <a:rPr lang="en-US" sz="1500" b="1"/>
              <a:t>47 comprehensive features </a:t>
            </a:r>
            <a:r>
              <a:rPr lang="en-US" sz="1500"/>
              <a:t>(+ other cryptos, JP225, blockchain data, sentiment)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51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1DC0-E47F-B8AB-18AC-FFBB41198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Key Findings: The Structural Market Shift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C68F1-86DF-8027-2CC6-D72B37C592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>
                <a:ea typeface="+mn-lt"/>
                <a:cs typeface="+mn-lt"/>
              </a:rPr>
              <a:t>The Traditional Finance Era </a:t>
            </a:r>
            <a:endParaRPr lang="en-US"/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Period 1 (2015–2018)</a:t>
            </a:r>
            <a:endParaRPr lang="en-US"/>
          </a:p>
          <a:p>
            <a:pPr marL="0" indent="0">
              <a:buClr>
                <a:srgbClr val="C3B2A7"/>
              </a:buClr>
              <a:buNone/>
            </a:pPr>
            <a:r>
              <a:rPr lang="en-US" b="1">
                <a:ea typeface="+mn-lt"/>
                <a:cs typeface="+mn-lt"/>
              </a:rPr>
              <a:t>         NASDAQ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r>
              <a:rPr lang="en-US"/>
              <a:t>         </a:t>
            </a:r>
            <a:r>
              <a:rPr lang="en-US" b="1">
                <a:ea typeface="+mn-lt"/>
                <a:cs typeface="+mn-lt"/>
              </a:rPr>
              <a:t>S&amp;P 500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r>
              <a:rPr lang="en-US"/>
              <a:t>         </a:t>
            </a:r>
            <a:r>
              <a:rPr lang="en-US" b="1">
                <a:ea typeface="+mn-lt"/>
                <a:cs typeface="+mn-lt"/>
              </a:rPr>
              <a:t>Dow Jones (DJI)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         </a:t>
            </a:r>
            <a:r>
              <a:rPr lang="en-US" b="1">
                <a:ea typeface="+mn-lt"/>
                <a:cs typeface="+mn-lt"/>
              </a:rPr>
              <a:t>Oil Prices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Key Insight:</a:t>
            </a:r>
            <a:r>
              <a:rPr lang="en-US">
                <a:ea typeface="+mn-lt"/>
                <a:cs typeface="+mn-lt"/>
              </a:rPr>
              <a:t> 3 of the top 6 factors were US Stock Indices. Bitcoin behaved like a risky tech stock.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607973-4D07-5331-B9DD-0B8C02A3A0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>
                <a:ea typeface="+mn-lt"/>
                <a:cs typeface="+mn-lt"/>
              </a:rPr>
              <a:t>"The Crypto &amp; Global Era"</a:t>
            </a:r>
          </a:p>
          <a:p>
            <a:pPr>
              <a:buClr>
                <a:srgbClr val="C3B2A7"/>
              </a:buClr>
            </a:pPr>
            <a:r>
              <a:rPr lang="en-US">
                <a:ea typeface="+mn-lt"/>
                <a:cs typeface="+mn-lt"/>
              </a:rPr>
              <a:t>Period 2 (2018–2022)</a:t>
            </a:r>
          </a:p>
          <a:p>
            <a:pPr marL="0" indent="0">
              <a:buClr>
                <a:srgbClr val="C3B2A7"/>
              </a:buClr>
              <a:buNone/>
            </a:pPr>
            <a:r>
              <a:rPr lang="en-US" b="1">
                <a:ea typeface="+mn-lt"/>
                <a:cs typeface="+mn-lt"/>
              </a:rPr>
              <a:t>        Ethereum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Clr>
                <a:srgbClr val="C3B2A7"/>
              </a:buClr>
              <a:buNone/>
            </a:pPr>
            <a:r>
              <a:rPr lang="en-US" b="1">
                <a:ea typeface="+mn-lt"/>
                <a:cs typeface="+mn-lt"/>
              </a:rPr>
              <a:t>        Nikkei 225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         DOGE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b="1">
                <a:ea typeface="+mn-lt"/>
                <a:cs typeface="+mn-lt"/>
              </a:rPr>
              <a:t>Key Insight:</a:t>
            </a:r>
            <a:r>
              <a:rPr lang="en-US">
                <a:ea typeface="+mn-lt"/>
                <a:cs typeface="+mn-lt"/>
              </a:rPr>
              <a:t> US Stocks (NASDAQ) lost importance. The market shifted to "Crypto-to-Crypto" and Asian markets.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12C2D2-B1BF-3324-A8BF-C858AC307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6C96-1300-4889-BE17-5DD746A557A2}" type="datetime1"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37C91E-CA21-C169-2F8E-64A9A4A36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1A1F24-47CE-7C46-D5FA-550584AAA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8</a:t>
            </a:fld>
            <a:endParaRPr lang="en-US"/>
          </a:p>
        </p:txBody>
      </p:sp>
      <p:pic>
        <p:nvPicPr>
          <p:cNvPr id="9" name="ElevenLabs_2025-11-23T19_29_22_Huan-2_ivc_sp93_s90_sb100_se5_b_m2">
            <a:hlinkClick r:id="" action="ppaction://media"/>
            <a:extLst>
              <a:ext uri="{FF2B5EF4-FFF2-40B4-BE49-F238E27FC236}">
                <a16:creationId xmlns:a16="http://schemas.microsoft.com/office/drawing/2014/main" id="{FD52B97C-1C2B-972D-1291-68DB0F44D7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27456" y="228907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74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1D333-D895-7010-E897-77DCBA21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rgbClr val="323232"/>
                </a:solidFill>
                <a:ea typeface="+mj-lt"/>
                <a:cs typeface="+mj-lt"/>
              </a:rPr>
              <a:t>Evaluation Metrics: Accuracy vs. Trading Utility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7177A-8F46-D6CF-5C54-19B898B5A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3905F-8100-4B5E-9160-19C27A43B63F}" type="datetime1">
              <a:t>11/24/2025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10E41-15D8-41D1-CA00-F0EA4A245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00EDE-7EEB-A270-0C5F-0F5FFEE4D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8CCF-2EC4-44CB-A694-F6F6E59A3985}" type="slidenum">
              <a:rPr lang="en-US" dirty="0"/>
              <a:t>9</a:t>
            </a:fld>
            <a:endParaRPr lang="en-US"/>
          </a:p>
        </p:txBody>
      </p:sp>
      <p:pic>
        <p:nvPicPr>
          <p:cNvPr id="3" name="Picture 2" descr="A white rectangular box with black numbers&#10;&#10;AI-generated content may be incorrect.">
            <a:extLst>
              <a:ext uri="{FF2B5EF4-FFF2-40B4-BE49-F238E27FC236}">
                <a16:creationId xmlns:a16="http://schemas.microsoft.com/office/drawing/2014/main" id="{52284B01-29BB-7BEE-ACDC-A6D78B628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9889" y="2135606"/>
            <a:ext cx="4901295" cy="1333499"/>
          </a:xfrm>
          <a:prstGeom prst="rect">
            <a:avLst/>
          </a:prstGeom>
        </p:spPr>
      </p:pic>
      <p:pic>
        <p:nvPicPr>
          <p:cNvPr id="9" name="Picture 8" descr="A white rectangular box with black numbers&#10;&#10;AI-generated content may be incorrect.">
            <a:extLst>
              <a:ext uri="{FF2B5EF4-FFF2-40B4-BE49-F238E27FC236}">
                <a16:creationId xmlns:a16="http://schemas.microsoft.com/office/drawing/2014/main" id="{90ADA65C-4C3C-4256-39F2-CC915D877A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3085" y="3816803"/>
            <a:ext cx="4908097" cy="133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635085-C699-8750-69AD-23EAA9B6F60A}"/>
              </a:ext>
            </a:extLst>
          </p:cNvPr>
          <p:cNvSpPr txBox="1"/>
          <p:nvPr/>
        </p:nvSpPr>
        <p:spPr>
          <a:xfrm>
            <a:off x="7026895" y="1688479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Period1(2015-2018)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15779E-EE59-A6B5-8341-13471BA0F625}"/>
              </a:ext>
            </a:extLst>
          </p:cNvPr>
          <p:cNvSpPr txBox="1"/>
          <p:nvPr/>
        </p:nvSpPr>
        <p:spPr>
          <a:xfrm>
            <a:off x="7026894" y="3429714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Period2(2018-2022)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BB24A6-BE63-793D-DA8A-FD15CDFA714B}"/>
              </a:ext>
            </a:extLst>
          </p:cNvPr>
          <p:cNvSpPr txBox="1"/>
          <p:nvPr/>
        </p:nvSpPr>
        <p:spPr>
          <a:xfrm>
            <a:off x="1081409" y="2101231"/>
            <a:ext cx="5011247" cy="232371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+mn-lt"/>
                <a:cs typeface="+mn-lt"/>
              </a:rPr>
              <a:t>RMSE (Error Magnitude)  Value: ~3,000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MAPE (Percentage Error) Value: ~3.5% - 4.5%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Directional Accuracy (DA) </a:t>
            </a:r>
            <a:r>
              <a:rPr lang="en-US">
                <a:ea typeface="+mn-lt"/>
                <a:cs typeface="+mn-lt"/>
              </a:rPr>
              <a:t> Value: </a:t>
            </a:r>
            <a:r>
              <a:rPr lang="en-US" b="1">
                <a:ea typeface="+mn-lt"/>
                <a:cs typeface="+mn-lt"/>
              </a:rPr>
              <a:t>52.49%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endParaRPr lang="en-US">
              <a:ea typeface="+mn-lt"/>
              <a:cs typeface="+mn-lt"/>
            </a:endParaRPr>
          </a:p>
          <a:p>
            <a:r>
              <a:rPr lang="en-US" sz="1900" b="1">
                <a:solidFill>
                  <a:srgbClr val="323232"/>
                </a:solidFill>
                <a:ea typeface="+mn-lt"/>
                <a:cs typeface="+mn-lt"/>
              </a:rPr>
              <a:t>Key Insight</a:t>
            </a:r>
            <a:r>
              <a:rPr lang="en-US">
                <a:ea typeface="+mn-lt"/>
                <a:cs typeface="+mn-lt"/>
              </a:rPr>
              <a:t>: Random Forest outperformed LSTM in Directional Accuracy</a:t>
            </a: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B9C55FB-BEA7-F3FB-18E3-971DDD3A73BC}"/>
              </a:ext>
            </a:extLst>
          </p:cNvPr>
          <p:cNvSpPr txBox="1"/>
          <p:nvPr/>
        </p:nvSpPr>
        <p:spPr>
          <a:xfrm>
            <a:off x="6189579" y="5280526"/>
            <a:ext cx="491957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500" b="1">
                <a:latin typeface="Aptos"/>
              </a:rPr>
              <a:t>RMSE </a:t>
            </a:r>
            <a:r>
              <a:rPr lang="en-US" sz="1500">
                <a:latin typeface="Aptos"/>
              </a:rPr>
              <a:t>(Root Mean Squared Error): Absolute prediction error 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500" b="1">
                <a:latin typeface="Aptos"/>
              </a:rPr>
              <a:t>MAPE </a:t>
            </a:r>
            <a:r>
              <a:rPr lang="en-US" sz="1500">
                <a:latin typeface="Aptos"/>
              </a:rPr>
              <a:t>(Mean Absolute Percentage Error): Scale-independent error (%) 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sz="1500" b="1">
                <a:latin typeface="Aptos"/>
              </a:rPr>
              <a:t>DA </a:t>
            </a:r>
            <a:r>
              <a:rPr lang="en-US" sz="1500">
                <a:latin typeface="Aptos"/>
              </a:rPr>
              <a:t>(Directional Accuracy): % correct up/down predictions </a:t>
            </a:r>
            <a:endParaRPr lang="en-US"/>
          </a:p>
          <a:p>
            <a:pPr algn="l"/>
            <a:endParaRPr lang="en-US"/>
          </a:p>
        </p:txBody>
      </p:sp>
      <p:pic>
        <p:nvPicPr>
          <p:cNvPr id="8" name="ElevenLabs_2025-11-23T19_31_48_Huan-2_ivc_sp93_s90_sb100_se5_b_m2">
            <a:hlinkClick r:id="" action="ppaction://media"/>
            <a:extLst>
              <a:ext uri="{FF2B5EF4-FFF2-40B4-BE49-F238E27FC236}">
                <a16:creationId xmlns:a16="http://schemas.microsoft.com/office/drawing/2014/main" id="{5121DA52-AC3B-495A-590C-317BD91F04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327456" y="228907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451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ohemianVTI">
  <a:themeElements>
    <a:clrScheme name="BohemianVTI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BohemianVTI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Bohemian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AA0957B6-9651-4F50-8EB8-D9F009F1C26A}" vid="{D1E7B544-9A8A-44B5-ABA3-322A5F0453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BohemianVTI</vt:lpstr>
      <vt:lpstr>Analysis of Bitcoin Price Prediction Using Machine Learning</vt:lpstr>
      <vt:lpstr>Research Problem &amp; Motivation</vt:lpstr>
      <vt:lpstr>Dataset &amp; Feature Overview</vt:lpstr>
      <vt:lpstr>    How They Predicted Bitcoin Price​</vt:lpstr>
      <vt:lpstr>Data Preparation</vt:lpstr>
      <vt:lpstr>Results &amp; Evaluation Metrics</vt:lpstr>
      <vt:lpstr>How it Relates to Our Project</vt:lpstr>
      <vt:lpstr>Key Findings: The Structural Market Shift</vt:lpstr>
      <vt:lpstr>Evaluation Metrics: Accuracy vs. Trading Utility</vt:lpstr>
      <vt:lpstr>Relation to Project: Benchmarking Our Architecture </vt:lpstr>
      <vt:lpstr>Insights &amp; Adopted Methodologies</vt:lpstr>
      <vt:lpstr>Our Project Goals and The Research</vt:lpstr>
      <vt:lpstr>Crucial Data and Metrics to Add</vt:lpstr>
      <vt:lpstr>RFR Strength: Explainability and Accuracy</vt:lpstr>
      <vt:lpstr>Shifting Market Drivers</vt:lpstr>
      <vt:lpstr>Key Model Limitations</vt:lpstr>
      <vt:lpstr>The Memory Problem</vt:lpstr>
      <vt:lpstr>Conclusion and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Ognjen Davidovic</dc:creator>
  <cp:revision>2</cp:revision>
  <dcterms:created xsi:type="dcterms:W3CDTF">2025-11-20T14:54:45Z</dcterms:created>
  <dcterms:modified xsi:type="dcterms:W3CDTF">2025-11-24T21:33:44Z</dcterms:modified>
</cp:coreProperties>
</file>

<file path=docProps/thumbnail.jpeg>
</file>